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3" r:id="rId3"/>
    <p:sldId id="284" r:id="rId4"/>
    <p:sldId id="299" r:id="rId5"/>
    <p:sldId id="285" r:id="rId6"/>
    <p:sldId id="286" r:id="rId7"/>
    <p:sldId id="287" r:id="rId8"/>
    <p:sldId id="288" r:id="rId9"/>
    <p:sldId id="296" r:id="rId10"/>
    <p:sldId id="289" r:id="rId11"/>
    <p:sldId id="291" r:id="rId12"/>
    <p:sldId id="292" r:id="rId13"/>
    <p:sldId id="293" r:id="rId14"/>
    <p:sldId id="290" r:id="rId15"/>
    <p:sldId id="295" r:id="rId16"/>
    <p:sldId id="294" r:id="rId17"/>
    <p:sldId id="270" r:id="rId18"/>
    <p:sldId id="271" r:id="rId19"/>
    <p:sldId id="273" r:id="rId20"/>
    <p:sldId id="272" r:id="rId21"/>
    <p:sldId id="274" r:id="rId22"/>
    <p:sldId id="265" r:id="rId23"/>
    <p:sldId id="297" r:id="rId24"/>
    <p:sldId id="281" r:id="rId25"/>
    <p:sldId id="29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099"/>
    <a:srgbClr val="454D8B"/>
    <a:srgbClr val="423E92"/>
    <a:srgbClr val="123188"/>
    <a:srgbClr val="002368"/>
    <a:srgbClr val="00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>
        <p:scale>
          <a:sx n="76" d="100"/>
          <a:sy n="76" d="100"/>
        </p:scale>
        <p:origin x="2144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6326DB-9336-499B-B421-FED3873CC1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DEEBC-8A7B-4311-B4E8-1CF4B9106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AE7E36-C8A0-4D84-AF8B-DCB9E99450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639A60-379C-41AF-86B4-A074EBC5C8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21601F-01D4-43D6-9A6E-65AAFC0F7C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32"/>
          <p:cNvSpPr>
            <a:spLocks noChangeAspect="1"/>
          </p:cNvSpPr>
          <p:nvPr/>
        </p:nvSpPr>
        <p:spPr>
          <a:xfrm>
            <a:off x="8748464" y="1772816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1343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7" name="2 Marcador de número de diapositiva"/>
          <p:cNvSpPr txBox="1">
            <a:spLocks/>
          </p:cNvSpPr>
          <p:nvPr/>
        </p:nvSpPr>
        <p:spPr>
          <a:xfrm>
            <a:off x="5761564" y="44624"/>
            <a:ext cx="3346940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>
                    <a:tint val="75000"/>
                  </a:prstClr>
                </a:solidFill>
                <a:latin typeface="Agfa Rotis Sans Serif ExBd" pitchFamily="2" charset="0"/>
                <a:cs typeface="Arial" charset="0"/>
              </a:rPr>
              <a:t>Educating Today for a Better Tomorrow</a:t>
            </a:r>
          </a:p>
        </p:txBody>
      </p:sp>
      <p:pic>
        <p:nvPicPr>
          <p:cNvPr id="68" name="Picture 2" descr="C:\Users\hp\Pictures\logo school sin fondo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6" y="260648"/>
            <a:ext cx="996698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0" name="69 Imagen" descr="barra de colores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53940"/>
          <a:stretch>
            <a:fillRect/>
          </a:stretch>
        </p:blipFill>
        <p:spPr>
          <a:xfrm>
            <a:off x="0" y="6525344"/>
            <a:ext cx="9144000" cy="36004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600" kern="1200" dirty="0">
          <a:solidFill>
            <a:prstClr val="white">
              <a:tint val="75000"/>
            </a:prstClr>
          </a:solidFill>
          <a:latin typeface="Agfa Rotis Sans Serif ExBd" pitchFamily="2" charset="0"/>
          <a:ea typeface="+mn-ea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lang="es-ES" sz="2800" kern="1200" dirty="0" smtClean="0">
          <a:solidFill>
            <a:prstClr val="white">
              <a:tint val="75000"/>
            </a:prstClr>
          </a:solidFill>
          <a:latin typeface="Agfa Rotis Sans Serif ExBd" pitchFamily="2" charset="0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lang="es-ES" sz="2800" kern="1200" dirty="0" smtClean="0">
          <a:solidFill>
            <a:prstClr val="white">
              <a:tint val="75000"/>
            </a:prstClr>
          </a:solidFill>
          <a:latin typeface="Agfa Rotis Sans Serif ExBd" pitchFamily="2" charset="0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lang="es-ES" sz="2800" kern="1200" dirty="0" smtClean="0">
          <a:solidFill>
            <a:prstClr val="white">
              <a:tint val="75000"/>
            </a:prstClr>
          </a:solidFill>
          <a:latin typeface="Agfa Rotis Sans Serif ExBd" pitchFamily="2" charset="0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lang="es-ES" sz="2800" kern="1200" dirty="0" smtClean="0">
          <a:solidFill>
            <a:prstClr val="white">
              <a:tint val="75000"/>
            </a:prstClr>
          </a:solidFill>
          <a:latin typeface="Agfa Rotis Sans Serif ExBd" pitchFamily="2" charset="0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lang="en-US" sz="2800" kern="1200" dirty="0">
          <a:solidFill>
            <a:prstClr val="white">
              <a:tint val="75000"/>
            </a:prstClr>
          </a:solidFill>
          <a:latin typeface="Agfa Rotis Sans Serif ExBd" pitchFamily="2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3.gstatic.com/images?q=tbn:ANd9GcTnAGpY7L1QDZUm-1ymTWLa1yaVoOgh0WO0u3RXdXz9UgUVxqJvGg" TargetMode="Externa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341316" cy="965969"/>
          </a:xfrm>
        </p:spPr>
        <p:txBody>
          <a:bodyPr/>
          <a:lstStyle/>
          <a:p>
            <a:pPr algn="ctr"/>
            <a:r>
              <a:rPr lang="es-ES" sz="3200" i="1" dirty="0" smtClean="0"/>
              <a:t>Austin eco </a:t>
            </a:r>
            <a:r>
              <a:rPr lang="es-ES" sz="3200" i="1" dirty="0" err="1" smtClean="0"/>
              <a:t>bilingual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school</a:t>
            </a:r>
            <a:r>
              <a:rPr lang="es-ES" sz="3200" i="1" dirty="0" smtClean="0"/>
              <a:t> </a:t>
            </a: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 smtClean="0"/>
              <a:t> Campana – Buenos Aires - Argentina</a:t>
            </a:r>
            <a:endParaRPr lang="es-ES" i="1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128792" cy="3672408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/>
              <a:t>¡Aplicando las ideas del Proyecto Cero y disfrutando del proceso!… Más experiencias… ¡Nuevos desafíos!</a:t>
            </a:r>
            <a:endParaRPr lang="es-A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Ambiente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La ambientación refleja el trabajo áulico. Cómo las «aulas hablan» de las vivencias de aprendizaje.</a:t>
            </a:r>
          </a:p>
          <a:p>
            <a:pPr marL="0" indent="0">
              <a:buNone/>
            </a:pPr>
            <a:r>
              <a:rPr lang="es-AR" dirty="0" smtClean="0"/>
              <a:t>Tenemos en cuenta no sobrecargar el ambiente con información a fin de no generar distracción.</a:t>
            </a:r>
          </a:p>
          <a:p>
            <a:pPr marL="0" indent="0" algn="ctr">
              <a:buNone/>
            </a:pPr>
            <a:r>
              <a:rPr lang="es-AR" dirty="0" smtClean="0"/>
              <a:t>MENOS ES MÁS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942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MONICA\2 MILENA-JOAQUIN\CELULAR 4-9-16\IMG_20160901_093731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417402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ONICA\2 MILENA-JOAQUIN\CELULAR 4-9-16\IMG_20160901_093725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89132"/>
            <a:ext cx="2448272" cy="43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MONICA\2 MILENA-JOAQUIN\CELULAR 4-9-16\IMG_20160901_093532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88773"/>
            <a:ext cx="25922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2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nica\AppData\Local\Microsoft\Windows\Temporary Internet Files\Content.Outlook\HZINDTJK\B0123274-B28A-41C7-AF7C-9A38AE59366B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6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ONICA\2 MILENA-JOAQUIN\CELULAR 4-9-16\IMG_20160901_093656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124700" cy="40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1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Lenguaje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AR" dirty="0" smtClean="0"/>
              <a:t>Cómo el uso de un diálogo indagador por parte del docente invita a los estudiantes a apropiarse de la comunicación de pensamiento.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833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ca\AppData\Local\Microsoft\Windows\Temporary Internet Files\Content.Outlook\HZINDTJK\EA7E7B0D-8DD9-4A75-ADC2-66E762C673CD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2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os\Colegio Austin\SECUNDARIA\VICEDIRECCIÓN\Congreso Colombia 2016\Malvina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039666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ocumentos\Colegio Austin\SECUNDARIA\VICEDIRECCIÓN\Congreso Colombia 2016\Malvinas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66" y="2780928"/>
            <a:ext cx="2834934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ocumentos\Colegio Austin\SECUNDARIA\VICEDIRECCIÓN\Congreso Colombia 2016\Malvinas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47" y="1237742"/>
            <a:ext cx="2574857" cy="34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9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056784" cy="1470025"/>
          </a:xfrm>
        </p:spPr>
        <p:txBody>
          <a:bodyPr/>
          <a:lstStyle/>
          <a:p>
            <a:pPr algn="ctr"/>
            <a:r>
              <a:rPr lang="es-ES" sz="3200" dirty="0" smtClean="0"/>
              <a:t>Rutinas de Pensamiento </a:t>
            </a:r>
            <a:endParaRPr lang="es-ES" sz="32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189188" cy="43204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Las RP son patrones de acción que </a:t>
            </a:r>
            <a:r>
              <a:rPr lang="es-ES" sz="3200" smtClean="0">
                <a:solidFill>
                  <a:schemeClr val="tx1"/>
                </a:solidFill>
              </a:rPr>
              <a:t>se utilizan </a:t>
            </a:r>
            <a:r>
              <a:rPr lang="es-ES" sz="3200" dirty="0" smtClean="0">
                <a:solidFill>
                  <a:schemeClr val="tx1"/>
                </a:solidFill>
              </a:rPr>
              <a:t>de manera repetitiva para lograr metas específicas tales como organizar el pensamiento, establecer conexiones y/o profundizar la indagación con el fin de guiar a los alumnos al </a:t>
            </a:r>
            <a:r>
              <a:rPr lang="es-ES" sz="3200" smtClean="0">
                <a:solidFill>
                  <a:schemeClr val="tx1"/>
                </a:solidFill>
              </a:rPr>
              <a:t>pensamiento crítico.</a:t>
            </a:r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Las rutinas utilizadas con mayor asiduidad en Austin son las siguientes: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i="1" dirty="0" smtClean="0">
                <a:solidFill>
                  <a:schemeClr val="tx1"/>
                </a:solidFill>
              </a:rPr>
              <a:t>Veo, pienso y me pregunto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i="1" dirty="0" smtClean="0">
                <a:solidFill>
                  <a:schemeClr val="tx1"/>
                </a:solidFill>
              </a:rPr>
              <a:t>C S 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i="1" dirty="0" smtClean="0">
                <a:solidFill>
                  <a:schemeClr val="tx1"/>
                </a:solidFill>
              </a:rPr>
              <a:t>¿Qué te hace decir eso?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i="1" dirty="0" smtClean="0">
                <a:solidFill>
                  <a:schemeClr val="tx1"/>
                </a:solidFill>
              </a:rPr>
              <a:t>C A 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i="1" dirty="0" smtClean="0">
                <a:solidFill>
                  <a:schemeClr val="tx1"/>
                </a:solidFill>
              </a:rPr>
              <a:t>Titular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i="1" dirty="0" smtClean="0">
                <a:solidFill>
                  <a:schemeClr val="tx1"/>
                </a:solidFill>
              </a:rPr>
              <a:t>Antes pensaba que …..ahora pienso que…..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80945" y="1540594"/>
            <a:ext cx="7056784" cy="4912741"/>
          </a:xfrm>
        </p:spPr>
        <p:txBody>
          <a:bodyPr>
            <a:normAutofit/>
          </a:bodyPr>
          <a:lstStyle/>
          <a:p>
            <a:pPr lvl="0"/>
            <a:endParaRPr lang="es-AR" sz="7000" dirty="0">
              <a:solidFill>
                <a:schemeClr val="tx1"/>
              </a:solidFill>
            </a:endParaRPr>
          </a:p>
          <a:p>
            <a:pPr lvl="0"/>
            <a:endParaRPr lang="es-AR" sz="11100" dirty="0">
              <a:solidFill>
                <a:schemeClr val="tx1"/>
              </a:solidFill>
            </a:endParaRPr>
          </a:p>
          <a:p>
            <a:endParaRPr lang="es-ES_tradnl" sz="80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s-ES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onica\AppData\Local\Microsoft\Windows\Temporary Internet Files\Content.Outlook\HZINDTJK\20170531_092837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3" y="1700808"/>
            <a:ext cx="4918924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nica\AppData\Local\Microsoft\Windows\Temporary Internet Files\Content.Outlook\HZINDTJK\20170531_092929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50" y="1844824"/>
            <a:ext cx="4072450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279749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onica\AppData\Local\Microsoft\Windows\Temporary Internet Files\Content.Outlook\HZINDTJK\20170531_09312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50" y="1700808"/>
            <a:ext cx="6492213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0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4800" b="1" i="1" dirty="0"/>
              <a:t>Fuerzas culturales: </a:t>
            </a:r>
            <a:endParaRPr lang="es-AR" sz="4800" b="1" i="1" dirty="0" smtClean="0"/>
          </a:p>
          <a:p>
            <a:pPr marL="0" indent="0" algn="ctr">
              <a:buNone/>
            </a:pPr>
            <a:r>
              <a:rPr lang="es-AR" sz="4800" b="1" i="1" dirty="0" smtClean="0"/>
              <a:t>¿</a:t>
            </a:r>
            <a:r>
              <a:rPr lang="es-AR" sz="4800" b="1" i="1" dirty="0"/>
              <a:t>qué relatos de aprendizaje estamos vivenciando en nuestras aulas? 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209734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nica\AppData\Local\Microsoft\Windows\Temporary Internet Files\Content.Outlook\HZINDTJK\20170531_092826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6808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os\Colegio Austin\SECUNDARIA\VICEDIRECCIÓN\Congreso Colombia 2016\Malvinas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01189"/>
            <a:ext cx="2520280" cy="448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69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9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2" descr="D:\MONICA\2 MILENA-JOAQUIN\CELULAR 4-9-16\IMG_20160901_093111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4482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MONICA\2 MILENA-JOAQUIN\CELULAR 4-9-16\IMG_20160901_093234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5724126" cy="32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5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4000" dirty="0" smtClean="0"/>
              <a:t>Nuevos desafíos……….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508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284984"/>
            <a:ext cx="7117180" cy="504056"/>
          </a:xfrm>
        </p:spPr>
        <p:txBody>
          <a:bodyPr/>
          <a:lstStyle/>
          <a:p>
            <a:pPr algn="just"/>
            <a:r>
              <a:rPr lang="es-AR" sz="3000" dirty="0" smtClean="0"/>
              <a:t>En general la documentación hasta el momento se basa en fotografías del ambiente del aula, rutinas de pensamiento en desarrollo y comprensiones alcanzadas por los estudiantes.</a:t>
            </a:r>
            <a:endParaRPr lang="es-AR" sz="3000" dirty="0"/>
          </a:p>
        </p:txBody>
      </p:sp>
      <p:sp>
        <p:nvSpPr>
          <p:cNvPr id="6" name="5 Rectángulo"/>
          <p:cNvSpPr/>
          <p:nvPr/>
        </p:nvSpPr>
        <p:spPr>
          <a:xfrm>
            <a:off x="3203847" y="678178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es-AR" sz="3200" dirty="0" smtClean="0">
                <a:solidFill>
                  <a:prstClr val="white">
                    <a:tint val="75000"/>
                  </a:prstClr>
                </a:solidFill>
                <a:latin typeface="Agfa Rotis Sans Serif ExBd" pitchFamily="2" charset="0"/>
                <a:cs typeface="Arial" charset="0"/>
              </a:rPr>
              <a:t>Documentación</a:t>
            </a:r>
          </a:p>
        </p:txBody>
      </p:sp>
      <p:pic>
        <p:nvPicPr>
          <p:cNvPr id="7" name="Picture 3" descr="D:\Documentos\Colegio Austin\SECUNDARIA\VICEDIRECCIÓN\Congreso Colombia 2016\24 de marzo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091886" cy="17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os\Colegio Austin\SECUNDARIA\VICEDIRECCIÓN\Congreso Colombia 2016\24 de marzo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8" y="4581128"/>
            <a:ext cx="316384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8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200" dirty="0" smtClean="0"/>
              <a:t>Retroalimentación</a:t>
            </a:r>
            <a:endParaRPr lang="es-AR" dirty="0"/>
          </a:p>
        </p:txBody>
      </p:sp>
      <p:pic>
        <p:nvPicPr>
          <p:cNvPr id="5" name="4 Imagen" descr="http://t3.gstatic.com/images?q=tbn:ANd9GcTnAGpY7L1QDZUm-1ymTWLa1yaVoOgh0WO0u3RXdXz9UgUVxqJvG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95842"/>
            <a:ext cx="4032448" cy="350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41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Expectativas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Cómo </a:t>
            </a:r>
            <a:r>
              <a:rPr lang="es-AR" dirty="0"/>
              <a:t>el docente transmite a sus alumnos qué es lo que se espera de </a:t>
            </a:r>
            <a:r>
              <a:rPr lang="es-AR" dirty="0" smtClean="0"/>
              <a:t>ellos en </a:t>
            </a:r>
            <a:r>
              <a:rPr lang="es-AR" dirty="0"/>
              <a:t>cuanto al desarrollo de su pensamiento y aprendizaje.</a:t>
            </a:r>
          </a:p>
        </p:txBody>
      </p:sp>
    </p:spTree>
    <p:extLst>
      <p:ext uri="{BB962C8B-B14F-4D97-AF65-F5344CB8AC3E}">
        <p14:creationId xmlns:p14="http://schemas.microsoft.com/office/powerpoint/2010/main" val="358098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Grandes preguntas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877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Oportunidades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Las </a:t>
            </a:r>
            <a:r>
              <a:rPr lang="es-AR" dirty="0"/>
              <a:t>propuestas a través de las cuales se realizan las expectativas. </a:t>
            </a:r>
          </a:p>
        </p:txBody>
      </p:sp>
    </p:spTree>
    <p:extLst>
      <p:ext uri="{BB962C8B-B14F-4D97-AF65-F5344CB8AC3E}">
        <p14:creationId xmlns:p14="http://schemas.microsoft.com/office/powerpoint/2010/main" val="193670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Tiempo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El </a:t>
            </a:r>
            <a:r>
              <a:rPr lang="es-AR" dirty="0"/>
              <a:t>uso del tiempo para permitir a los alumnos </a:t>
            </a:r>
            <a:r>
              <a:rPr lang="es-AR" dirty="0" smtClean="0"/>
              <a:t>reflexionar.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543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Modelaje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El </a:t>
            </a:r>
            <a:r>
              <a:rPr lang="es-AR" dirty="0"/>
              <a:t>modelo del docente como ser </a:t>
            </a:r>
            <a:r>
              <a:rPr lang="es-AR" dirty="0" smtClean="0"/>
              <a:t>pensante.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6191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Interacciones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Cómo </a:t>
            </a:r>
            <a:r>
              <a:rPr lang="es-AR" dirty="0"/>
              <a:t>la escucha y el cuestionar entre alumnos colabora a desarrollar un ambiente de </a:t>
            </a:r>
            <a:r>
              <a:rPr lang="es-AR" dirty="0" smtClean="0"/>
              <a:t>pensamiento.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85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Documentos\Colegio Austin\SECUNDARIA\VICEDIRECCIÓN\Congreso Colombia 2016\20160804_0822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1275"/>
            <a:ext cx="3786188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os\Colegio Austin\SECUNDARIA\VICEDIRECCIÓN\Congreso Colombia 2016\20160804_082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36" y="1772816"/>
            <a:ext cx="4974699" cy="27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0966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Austin 2015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Austin 2015</Template>
  <TotalTime>507</TotalTime>
  <Words>296</Words>
  <Application>Microsoft Macintosh PowerPoint</Application>
  <PresentationFormat>Presentación en pantalla (4:3)</PresentationFormat>
  <Paragraphs>37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Agfa Rotis Sans Serif ExBd</vt:lpstr>
      <vt:lpstr>Courier New</vt:lpstr>
      <vt:lpstr>Times New Roman</vt:lpstr>
      <vt:lpstr>Verdana</vt:lpstr>
      <vt:lpstr>Wingdings 2</vt:lpstr>
      <vt:lpstr>Arial</vt:lpstr>
      <vt:lpstr>Plantilla Austin 2015</vt:lpstr>
      <vt:lpstr>Austin eco bilingual school   Campana – Buenos Aires - Argentina</vt:lpstr>
      <vt:lpstr>Presentación de PowerPoint</vt:lpstr>
      <vt:lpstr>Expectativas</vt:lpstr>
      <vt:lpstr>Grandes preguntas</vt:lpstr>
      <vt:lpstr>Oportunidades</vt:lpstr>
      <vt:lpstr>Tiempo</vt:lpstr>
      <vt:lpstr>Modelaje</vt:lpstr>
      <vt:lpstr>Interacciones</vt:lpstr>
      <vt:lpstr>Presentación de PowerPoint</vt:lpstr>
      <vt:lpstr>Ambiente</vt:lpstr>
      <vt:lpstr>Presentación de PowerPoint</vt:lpstr>
      <vt:lpstr>Presentación de PowerPoint</vt:lpstr>
      <vt:lpstr>Presentación de PowerPoint</vt:lpstr>
      <vt:lpstr>Lenguaje</vt:lpstr>
      <vt:lpstr>Presentación de PowerPoint</vt:lpstr>
      <vt:lpstr>Presentación de PowerPoint</vt:lpstr>
      <vt:lpstr>Rutinas de Pensamiento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general la documentación hasta el momento se basa en fotografías del ambiente del aula, rutinas de pensamiento en desarrollo y comprensiones alcanzadas por los estudiantes.</vt:lpstr>
      <vt:lpstr>Retroalimentación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al Ciclo Lectivo 2015</dc:title>
  <dc:creator>Usuario de Windows</dc:creator>
  <cp:lastModifiedBy>Eugenia Cossini</cp:lastModifiedBy>
  <cp:revision>85</cp:revision>
  <dcterms:created xsi:type="dcterms:W3CDTF">2015-02-20T16:17:56Z</dcterms:created>
  <dcterms:modified xsi:type="dcterms:W3CDTF">2017-07-05T15:01:11Z</dcterms:modified>
</cp:coreProperties>
</file>