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
  </p:notesMasterIdLst>
  <p:handoutMasterIdLst>
    <p:handoutMasterId r:id="rId6"/>
  </p:handoutMasterIdLst>
  <p:sldIdLst>
    <p:sldId id="399" r:id="rId2"/>
    <p:sldId id="395" r:id="rId3"/>
    <p:sldId id="400" r:id="rId4"/>
  </p:sldIdLst>
  <p:sldSz cx="9144000" cy="6858000" type="screen4x3"/>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348" autoAdjust="0"/>
    <p:restoredTop sz="72835" autoAdjust="0"/>
  </p:normalViewPr>
  <p:slideViewPr>
    <p:cSldViewPr>
      <p:cViewPr>
        <p:scale>
          <a:sx n="98" d="100"/>
          <a:sy n="98" d="100"/>
        </p:scale>
        <p:origin x="1192" y="4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0E573A-B026-904A-8B41-F3E15007C7D3}"/>
              </a:ext>
            </a:extLst>
          </p:cNvPr>
          <p:cNvSpPr>
            <a:spLocks noGrp="1"/>
          </p:cNvSpPr>
          <p:nvPr>
            <p:ph type="hdr" sz="quarter"/>
          </p:nvPr>
        </p:nvSpPr>
        <p:spPr>
          <a:xfrm>
            <a:off x="0" y="2"/>
            <a:ext cx="3009900" cy="4619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5B7608-6B5A-BC43-BDD1-2000784E2240}"/>
              </a:ext>
            </a:extLst>
          </p:cNvPr>
          <p:cNvSpPr>
            <a:spLocks noGrp="1"/>
          </p:cNvSpPr>
          <p:nvPr>
            <p:ph type="dt" sz="quarter" idx="1"/>
          </p:nvPr>
        </p:nvSpPr>
        <p:spPr>
          <a:xfrm>
            <a:off x="3935413" y="2"/>
            <a:ext cx="3009900" cy="461963"/>
          </a:xfrm>
          <a:prstGeom prst="rect">
            <a:avLst/>
          </a:prstGeom>
        </p:spPr>
        <p:txBody>
          <a:bodyPr vert="horz" lIns="91440" tIns="45720" rIns="91440" bIns="45720" rtlCol="0"/>
          <a:lstStyle>
            <a:lvl1pPr algn="r">
              <a:defRPr sz="1200"/>
            </a:lvl1pPr>
          </a:lstStyle>
          <a:p>
            <a:fld id="{7605F29C-0768-EA4A-9543-14E767934387}" type="datetimeFigureOut">
              <a:rPr lang="en-US" smtClean="0"/>
              <a:t>11/5/19</a:t>
            </a:fld>
            <a:endParaRPr lang="en-US"/>
          </a:p>
        </p:txBody>
      </p:sp>
      <p:sp>
        <p:nvSpPr>
          <p:cNvPr id="4" name="Footer Placeholder 3">
            <a:extLst>
              <a:ext uri="{FF2B5EF4-FFF2-40B4-BE49-F238E27FC236}">
                <a16:creationId xmlns:a16="http://schemas.microsoft.com/office/drawing/2014/main" id="{34F39D0F-B2F4-614B-9298-F1B8C9463E4F}"/>
              </a:ext>
            </a:extLst>
          </p:cNvPr>
          <p:cNvSpPr>
            <a:spLocks noGrp="1"/>
          </p:cNvSpPr>
          <p:nvPr>
            <p:ph type="ftr" sz="quarter" idx="2"/>
          </p:nvPr>
        </p:nvSpPr>
        <p:spPr>
          <a:xfrm>
            <a:off x="0" y="8745538"/>
            <a:ext cx="3009900"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6908E2-0B19-0442-8E9F-917BABECD09F}"/>
              </a:ext>
            </a:extLst>
          </p:cNvPr>
          <p:cNvSpPr>
            <a:spLocks noGrp="1"/>
          </p:cNvSpPr>
          <p:nvPr>
            <p:ph type="sldNum" sz="quarter" idx="3"/>
          </p:nvPr>
        </p:nvSpPr>
        <p:spPr>
          <a:xfrm>
            <a:off x="3935413" y="8745538"/>
            <a:ext cx="3009900" cy="461962"/>
          </a:xfrm>
          <a:prstGeom prst="rect">
            <a:avLst/>
          </a:prstGeom>
        </p:spPr>
        <p:txBody>
          <a:bodyPr vert="horz" lIns="91440" tIns="45720" rIns="91440" bIns="45720" rtlCol="0" anchor="b"/>
          <a:lstStyle>
            <a:lvl1pPr algn="r">
              <a:defRPr sz="1200"/>
            </a:lvl1pPr>
          </a:lstStyle>
          <a:p>
            <a:fld id="{7B1780EE-AF00-D049-92C5-F2FF76DFA83F}" type="slidenum">
              <a:rPr lang="en-US" smtClean="0"/>
              <a:t>‹#›</a:t>
            </a:fld>
            <a:endParaRPr lang="en-US"/>
          </a:p>
        </p:txBody>
      </p:sp>
    </p:spTree>
    <p:extLst>
      <p:ext uri="{BB962C8B-B14F-4D97-AF65-F5344CB8AC3E}">
        <p14:creationId xmlns:p14="http://schemas.microsoft.com/office/powerpoint/2010/main" val="193631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9636" cy="460297"/>
          </a:xfrm>
          <a:prstGeom prst="rect">
            <a:avLst/>
          </a:prstGeom>
        </p:spPr>
        <p:txBody>
          <a:bodyPr vert="horz" lIns="91197" tIns="45598" rIns="91197" bIns="45598" rtlCol="0"/>
          <a:lstStyle>
            <a:lvl1pPr algn="l">
              <a:defRPr sz="1200"/>
            </a:lvl1pPr>
          </a:lstStyle>
          <a:p>
            <a:endParaRPr lang="en-US"/>
          </a:p>
        </p:txBody>
      </p:sp>
      <p:sp>
        <p:nvSpPr>
          <p:cNvPr id="3" name="Date Placeholder 2"/>
          <p:cNvSpPr>
            <a:spLocks noGrp="1"/>
          </p:cNvSpPr>
          <p:nvPr>
            <p:ph type="dt" idx="1"/>
          </p:nvPr>
        </p:nvSpPr>
        <p:spPr>
          <a:xfrm>
            <a:off x="3935679" y="0"/>
            <a:ext cx="3009636" cy="460297"/>
          </a:xfrm>
          <a:prstGeom prst="rect">
            <a:avLst/>
          </a:prstGeom>
        </p:spPr>
        <p:txBody>
          <a:bodyPr vert="horz" lIns="91197" tIns="45598" rIns="91197" bIns="45598" rtlCol="0"/>
          <a:lstStyle>
            <a:lvl1pPr algn="r">
              <a:defRPr sz="1200"/>
            </a:lvl1pPr>
          </a:lstStyle>
          <a:p>
            <a:fld id="{73D65579-9BF9-4240-BCBB-7E3AAB50CD48}" type="datetimeFigureOut">
              <a:rPr lang="en-US" smtClean="0"/>
              <a:pPr/>
              <a:t>11/5/19</a:t>
            </a:fld>
            <a:endParaRPr lang="en-US"/>
          </a:p>
        </p:txBody>
      </p:sp>
      <p:sp>
        <p:nvSpPr>
          <p:cNvPr id="4" name="Slide Image Placeholder 3"/>
          <p:cNvSpPr>
            <a:spLocks noGrp="1" noRot="1" noChangeAspect="1"/>
          </p:cNvSpPr>
          <p:nvPr>
            <p:ph type="sldImg" idx="2"/>
          </p:nvPr>
        </p:nvSpPr>
        <p:spPr>
          <a:xfrm>
            <a:off x="1173163" y="692150"/>
            <a:ext cx="4600575" cy="3451225"/>
          </a:xfrm>
          <a:prstGeom prst="rect">
            <a:avLst/>
          </a:prstGeom>
          <a:noFill/>
          <a:ln w="12700">
            <a:solidFill>
              <a:prstClr val="black"/>
            </a:solidFill>
          </a:ln>
        </p:spPr>
        <p:txBody>
          <a:bodyPr vert="horz" lIns="91197" tIns="45598" rIns="91197" bIns="45598" rtlCol="0" anchor="ctr"/>
          <a:lstStyle/>
          <a:p>
            <a:endParaRPr lang="en-US"/>
          </a:p>
        </p:txBody>
      </p:sp>
      <p:sp>
        <p:nvSpPr>
          <p:cNvPr id="5" name="Notes Placeholder 4"/>
          <p:cNvSpPr>
            <a:spLocks noGrp="1"/>
          </p:cNvSpPr>
          <p:nvPr>
            <p:ph type="body" sz="quarter" idx="3"/>
          </p:nvPr>
        </p:nvSpPr>
        <p:spPr>
          <a:xfrm>
            <a:off x="694532" y="4373603"/>
            <a:ext cx="5557837" cy="4142663"/>
          </a:xfrm>
          <a:prstGeom prst="rect">
            <a:avLst/>
          </a:prstGeom>
        </p:spPr>
        <p:txBody>
          <a:bodyPr vert="horz" lIns="91197" tIns="45598" rIns="91197" bIns="455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45624"/>
            <a:ext cx="3009636" cy="460295"/>
          </a:xfrm>
          <a:prstGeom prst="rect">
            <a:avLst/>
          </a:prstGeom>
        </p:spPr>
        <p:txBody>
          <a:bodyPr vert="horz" lIns="91197" tIns="45598" rIns="91197" bIns="45598" rtlCol="0" anchor="b"/>
          <a:lstStyle>
            <a:lvl1pPr algn="l">
              <a:defRPr sz="1200"/>
            </a:lvl1pPr>
          </a:lstStyle>
          <a:p>
            <a:endParaRPr lang="en-US"/>
          </a:p>
        </p:txBody>
      </p:sp>
      <p:sp>
        <p:nvSpPr>
          <p:cNvPr id="7" name="Slide Number Placeholder 6"/>
          <p:cNvSpPr>
            <a:spLocks noGrp="1"/>
          </p:cNvSpPr>
          <p:nvPr>
            <p:ph type="sldNum" sz="quarter" idx="5"/>
          </p:nvPr>
        </p:nvSpPr>
        <p:spPr>
          <a:xfrm>
            <a:off x="3935679" y="8745624"/>
            <a:ext cx="3009636" cy="460295"/>
          </a:xfrm>
          <a:prstGeom prst="rect">
            <a:avLst/>
          </a:prstGeom>
        </p:spPr>
        <p:txBody>
          <a:bodyPr vert="horz" lIns="91197" tIns="45598" rIns="91197" bIns="45598" rtlCol="0" anchor="b"/>
          <a:lstStyle>
            <a:lvl1pPr algn="r">
              <a:defRPr sz="1200"/>
            </a:lvl1pPr>
          </a:lstStyle>
          <a:p>
            <a:fld id="{236B5C6A-4FC0-49D8-99DF-3FE46915153C}" type="slidenum">
              <a:rPr lang="en-US" smtClean="0"/>
              <a:pPr/>
              <a:t>‹#›</a:t>
            </a:fld>
            <a:endParaRPr lang="en-US"/>
          </a:p>
        </p:txBody>
      </p:sp>
    </p:spTree>
    <p:extLst>
      <p:ext uri="{BB962C8B-B14F-4D97-AF65-F5344CB8AC3E}">
        <p14:creationId xmlns:p14="http://schemas.microsoft.com/office/powerpoint/2010/main" val="111054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Haiti: An Island Luminous</a:t>
            </a:r>
            <a:endParaRPr lang="en-US" sz="10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An Island Luminous is a site to help readers learn about Haiti’s history. It it tri-lingual available in Kreyol, English, and French</a:t>
            </a:r>
          </a:p>
          <a:p>
            <a:pPr marL="0" indent="0">
              <a:buNone/>
            </a:pPr>
            <a:endParaRPr lang="en-US" baseline="0" dirty="0"/>
          </a:p>
          <a:p>
            <a:r>
              <a:rPr lang="en-US" baseline="0" dirty="0"/>
              <a:t>This exhibit shows requires collaboration with libraries, archives, museums, and other communities like scholars, all working together. </a:t>
            </a:r>
          </a:p>
          <a:p>
            <a:r>
              <a:rPr lang="en-US" dirty="0"/>
              <a:t>Since 2004, Digital Library of the Caribbean has worked with archives and libraries in Haiti  to scan and preserve rare books and manuscripts. </a:t>
            </a:r>
          </a:p>
          <a:p>
            <a:r>
              <a:rPr lang="en-US" dirty="0"/>
              <a:t>Work on An Island Luminous started in 2009. Initially titled “</a:t>
            </a:r>
            <a:r>
              <a:rPr lang="en-US" dirty="0" err="1"/>
              <a:t>Endepandan</a:t>
            </a:r>
            <a:r>
              <a:rPr lang="en-US" dirty="0"/>
              <a:t> </a:t>
            </a:r>
            <a:r>
              <a:rPr lang="en-US" dirty="0" err="1"/>
              <a:t>Ankò</a:t>
            </a:r>
            <a:r>
              <a:rPr lang="en-US" dirty="0"/>
              <a:t>,” the site only covered the years 1934 to 1946. </a:t>
            </a:r>
          </a:p>
          <a:p>
            <a:r>
              <a:rPr lang="en-US" dirty="0"/>
              <a:t>In 2010, the site  expanded to include all of Haiti’s history.  It also took its new name, “An Island Luminous,” from a poem, “</a:t>
            </a:r>
            <a:r>
              <a:rPr lang="en-US" dirty="0" err="1"/>
              <a:t>Calme</a:t>
            </a:r>
            <a:r>
              <a:rPr lang="en-US" dirty="0"/>
              <a:t>,” by Haitian intellectual Jacques </a:t>
            </a:r>
            <a:r>
              <a:rPr lang="en-US" dirty="0" err="1"/>
              <a:t>Roumain</a:t>
            </a:r>
            <a:r>
              <a:rPr lang="en-US" dirty="0"/>
              <a:t>. </a:t>
            </a:r>
          </a:p>
          <a:p>
            <a:endParaRPr lang="en-US" dirty="0"/>
          </a:p>
          <a:p>
            <a:r>
              <a:rPr lang="en-US" dirty="0"/>
              <a:t>Since 2010, over 100 authors were invited to write commentary on various historical texts and photos.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Haiti: An Island Luminous features contributions from current scholars and students, excerpts from past publications, and direct links providing free access to books, manuscripts and newspapers, joining expert commentary and original documents to introduce users to 500 years of Haitian history</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a:t>
            </a:fld>
            <a:endParaRPr lang="en-US"/>
          </a:p>
        </p:txBody>
      </p:sp>
    </p:spTree>
    <p:extLst>
      <p:ext uri="{BB962C8B-B14F-4D97-AF65-F5344CB8AC3E}">
        <p14:creationId xmlns:p14="http://schemas.microsoft.com/office/powerpoint/2010/main" val="157891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then, we have place another Kiosk at Sant La Haitian Neighborhood Center </a:t>
            </a:r>
            <a:r>
              <a:rPr lang="en-US"/>
              <a:t>and have currently </a:t>
            </a:r>
            <a:r>
              <a:rPr lang="en-US" dirty="0"/>
              <a:t>placing another at the North Miami Library in  May 2019 in time for Haitian Heritage Month. </a:t>
            </a:r>
          </a:p>
        </p:txBody>
      </p:sp>
      <p:sp>
        <p:nvSpPr>
          <p:cNvPr id="4" name="Slide Number Placeholder 3"/>
          <p:cNvSpPr>
            <a:spLocks noGrp="1"/>
          </p:cNvSpPr>
          <p:nvPr>
            <p:ph type="sldNum" sz="quarter" idx="10"/>
          </p:nvPr>
        </p:nvSpPr>
        <p:spPr/>
        <p:txBody>
          <a:bodyPr/>
          <a:lstStyle/>
          <a:p>
            <a:fld id="{236B5C6A-4FC0-49D8-99DF-3FE46915153C}" type="slidenum">
              <a:rPr lang="en-US" smtClean="0"/>
              <a:pPr/>
              <a:t>2</a:t>
            </a:fld>
            <a:endParaRPr lang="en-US"/>
          </a:p>
        </p:txBody>
      </p:sp>
    </p:spTree>
    <p:extLst>
      <p:ext uri="{BB962C8B-B14F-4D97-AF65-F5344CB8AC3E}">
        <p14:creationId xmlns:p14="http://schemas.microsoft.com/office/powerpoint/2010/main" val="280717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The Digital Library of the Caribbean (</a:t>
            </a:r>
            <a:r>
              <a:rPr lang="en-US" sz="1200" kern="1200" dirty="0" err="1">
                <a:solidFill>
                  <a:schemeClr val="tx1"/>
                </a:solidFill>
                <a:effectLst/>
                <a:latin typeface="+mn-lt"/>
                <a:ea typeface="+mn-ea"/>
                <a:cs typeface="+mn-cs"/>
              </a:rPr>
              <a:t>dLOC</a:t>
            </a:r>
            <a:r>
              <a:rPr lang="en-US" sz="1200" kern="1200" dirty="0">
                <a:solidFill>
                  <a:schemeClr val="tx1"/>
                </a:solidFill>
                <a:effectLst/>
                <a:latin typeface="+mn-lt"/>
                <a:ea typeface="+mn-ea"/>
                <a:cs typeface="+mn-cs"/>
              </a:rPr>
              <a:t>) has partnered with </a:t>
            </a:r>
            <a:r>
              <a:rPr lang="en-US" sz="1200" kern="1200" dirty="0" err="1">
                <a:solidFill>
                  <a:schemeClr val="tx1"/>
                </a:solidFill>
                <a:effectLst/>
                <a:latin typeface="+mn-lt"/>
                <a:ea typeface="+mn-ea"/>
                <a:cs typeface="+mn-cs"/>
              </a:rPr>
              <a:t>Institut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Sauvegarde</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Patrimoine</a:t>
            </a:r>
            <a:r>
              <a:rPr lang="en-US" sz="1200" kern="1200" dirty="0">
                <a:solidFill>
                  <a:schemeClr val="tx1"/>
                </a:solidFill>
                <a:effectLst/>
                <a:latin typeface="+mn-lt"/>
                <a:ea typeface="+mn-ea"/>
                <a:cs typeface="+mn-cs"/>
              </a:rPr>
              <a:t> National (ISPAN)- </a:t>
            </a:r>
            <a:r>
              <a:rPr lang="en-US" sz="1200" dirty="0"/>
              <a:t>- Haitian Institute for the Protection of National Heritage - </a:t>
            </a:r>
            <a:r>
              <a:rPr lang="en-US" sz="1200" kern="1200" dirty="0">
                <a:solidFill>
                  <a:schemeClr val="tx1"/>
                </a:solidFill>
                <a:effectLst/>
                <a:latin typeface="+mn-lt"/>
                <a:ea typeface="+mn-ea"/>
                <a:cs typeface="+mn-cs"/>
              </a:rPr>
              <a:t> to protect Haitian national patrimony .Since its creation in 1979, ISPAN, a Haitian government organization, has undertaken numerous research, studies, and investigations that have created extensive documentation on cultural and historical sites throughout Haiti. In addition, ISPAN has carried out important restoration at the </a:t>
            </a:r>
            <a:r>
              <a:rPr lang="en-US" sz="1200" kern="1200" dirty="0" err="1">
                <a:solidFill>
                  <a:schemeClr val="tx1"/>
                </a:solidFill>
                <a:effectLst/>
                <a:latin typeface="+mn-lt"/>
                <a:ea typeface="+mn-ea"/>
                <a:cs typeface="+mn-cs"/>
              </a:rPr>
              <a:t>Citadelle</a:t>
            </a:r>
            <a:r>
              <a:rPr lang="en-US" sz="1200" kern="1200" dirty="0">
                <a:solidFill>
                  <a:schemeClr val="tx1"/>
                </a:solidFill>
                <a:effectLst/>
                <a:latin typeface="+mn-lt"/>
                <a:ea typeface="+mn-ea"/>
                <a:cs typeface="+mn-cs"/>
              </a:rPr>
              <a:t> Henri Christophe, the Palace of Sans-Souci, the Cap-</a:t>
            </a:r>
            <a:r>
              <a:rPr lang="en-US" sz="1200" kern="1200" dirty="0" err="1">
                <a:solidFill>
                  <a:schemeClr val="tx1"/>
                </a:solidFill>
                <a:effectLst/>
                <a:latin typeface="+mn-lt"/>
                <a:ea typeface="+mn-ea"/>
                <a:cs typeface="+mn-cs"/>
              </a:rPr>
              <a:t>Haïtien</a:t>
            </a:r>
            <a:r>
              <a:rPr lang="en-US" sz="1200" kern="1200" dirty="0">
                <a:solidFill>
                  <a:schemeClr val="tx1"/>
                </a:solidFill>
                <a:effectLst/>
                <a:latin typeface="+mn-lt"/>
                <a:ea typeface="+mn-ea"/>
                <a:cs typeface="+mn-cs"/>
              </a:rPr>
              <a:t> Cathedral, Fort Jacques de </a:t>
            </a:r>
            <a:r>
              <a:rPr lang="en-US" sz="1200" kern="1200" dirty="0" err="1">
                <a:solidFill>
                  <a:schemeClr val="tx1"/>
                </a:solidFill>
                <a:effectLst/>
                <a:latin typeface="+mn-lt"/>
                <a:ea typeface="+mn-ea"/>
                <a:cs typeface="+mn-cs"/>
              </a:rPr>
              <a:t>Fermathe</a:t>
            </a:r>
            <a:r>
              <a:rPr lang="en-US" sz="1200" kern="1200" dirty="0">
                <a:solidFill>
                  <a:schemeClr val="tx1"/>
                </a:solidFill>
                <a:effectLst/>
                <a:latin typeface="+mn-lt"/>
                <a:ea typeface="+mn-ea"/>
                <a:cs typeface="+mn-cs"/>
              </a:rPr>
              <a:t>, and the National Palace in Port-au-Prince. In 1994, ISPAN succeeded in obtaining the official title of National Patrimony for thirty-three historical monuments in the city of Cap-</a:t>
            </a:r>
            <a:r>
              <a:rPr lang="en-US" sz="1200" kern="1200" dirty="0" err="1">
                <a:solidFill>
                  <a:schemeClr val="tx1"/>
                </a:solidFill>
                <a:effectLst/>
                <a:latin typeface="+mn-lt"/>
                <a:ea typeface="+mn-ea"/>
                <a:cs typeface="+mn-cs"/>
              </a:rPr>
              <a:t>Haïtien</a:t>
            </a:r>
            <a:r>
              <a:rPr lang="en-US" sz="1200" kern="1200" dirty="0">
                <a:solidFill>
                  <a:schemeClr val="tx1"/>
                </a:solidFill>
                <a:effectLst/>
                <a:latin typeface="+mn-lt"/>
                <a:ea typeface="+mn-ea"/>
                <a:cs typeface="+mn-cs"/>
              </a:rPr>
              <a:t>. ISPAN has limited resources available but is convinced that “Our history is our force,” and seeks to collaborate, within its means, with municipal authorities, associations social and cultural rights, for the promotion and preservation of monuments and historic sites in Haiti. ISPAN seeks to engage students, historians, researchers, journalists, specialists in the construction and planning, (urban planners, architects, engineers, construction workers, etc...), as well as tourist operators who will find valuable and accurate data retained at the institute. ISPAN’s </a:t>
            </a:r>
            <a:r>
              <a:rPr lang="en-US" sz="1200" kern="1200" dirty="0" err="1">
                <a:solidFill>
                  <a:schemeClr val="tx1"/>
                </a:solidFill>
                <a:effectLst/>
                <a:latin typeface="+mn-lt"/>
                <a:ea typeface="+mn-ea"/>
                <a:cs typeface="+mn-cs"/>
              </a:rPr>
              <a:t>Citadelle</a:t>
            </a:r>
            <a:r>
              <a:rPr lang="en-US" sz="1200" kern="1200" dirty="0">
                <a:solidFill>
                  <a:schemeClr val="tx1"/>
                </a:solidFill>
                <a:effectLst/>
                <a:latin typeface="+mn-lt"/>
                <a:ea typeface="+mn-ea"/>
                <a:cs typeface="+mn-cs"/>
              </a:rPr>
              <a:t> and Sans Souci Archives face a monumental challenge in modernizing, preserving, and enhancing accessibility to its archives of photographs, records, and documents. </a:t>
            </a:r>
          </a:p>
          <a:p>
            <a:pPr rtl="0" fontAlgn="base"/>
            <a:r>
              <a:rPr lang="en-US" sz="1200" b="0" i="0" kern="1200" dirty="0">
                <a:solidFill>
                  <a:schemeClr val="tx1"/>
                </a:solidFill>
                <a:effectLst/>
                <a:latin typeface="+mn-lt"/>
                <a:ea typeface="+mn-ea"/>
                <a:cs typeface="+mn-cs"/>
              </a:rPr>
              <a:t> </a:t>
            </a:r>
            <a:endParaRPr lang="en-US" b="0" i="0" dirty="0">
              <a:effectLst/>
            </a:endParaRPr>
          </a:p>
          <a:p>
            <a:pPr rtl="0" fontAlgn="base"/>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36B5C6A-4FC0-49D8-99DF-3FE46915153C}" type="slidenum">
              <a:rPr lang="en-US" smtClean="0"/>
              <a:pPr/>
              <a:t>3</a:t>
            </a:fld>
            <a:endParaRPr lang="en-US"/>
          </a:p>
        </p:txBody>
      </p:sp>
    </p:spTree>
    <p:extLst>
      <p:ext uri="{BB962C8B-B14F-4D97-AF65-F5344CB8AC3E}">
        <p14:creationId xmlns:p14="http://schemas.microsoft.com/office/powerpoint/2010/main" val="85800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B8B0383-D2EF-4A3C-B9B1-39D5638738DD}" type="datetimeFigureOut">
              <a:rPr lang="en-US" smtClean="0"/>
              <a:pPr/>
              <a:t>11/5/19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550E67B-E60D-458C-A80C-7AC584A537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8B0383-D2EF-4A3C-B9B1-39D5638738DD}"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B8B0383-D2EF-4A3C-B9B1-39D5638738DD}" type="datetimeFigureOut">
              <a:rPr lang="en-US" smtClean="0"/>
              <a:pPr/>
              <a:t>11/5/19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550E67B-E60D-458C-A80C-7AC584A53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B8B0383-D2EF-4A3C-B9B1-39D5638738DD}"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550E67B-E60D-458C-A80C-7AC584A5372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B8B0383-D2EF-4A3C-B9B1-39D5638738DD}" type="datetimeFigureOut">
              <a:rPr lang="en-US" smtClean="0"/>
              <a:pPr/>
              <a:t>11/5/19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550E67B-E60D-458C-A80C-7AC584A5372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B8B0383-D2EF-4A3C-B9B1-39D5638738DD}" type="datetimeFigureOut">
              <a:rPr lang="en-US" smtClean="0"/>
              <a:pPr/>
              <a:t>11/5/19</a:t>
            </a:fld>
            <a:endParaRPr lang="en-US"/>
          </a:p>
        </p:txBody>
      </p:sp>
      <p:sp>
        <p:nvSpPr>
          <p:cNvPr id="10" name="Slide Number Placeholder 9"/>
          <p:cNvSpPr>
            <a:spLocks noGrp="1"/>
          </p:cNvSpPr>
          <p:nvPr>
            <p:ph type="sldNum" sz="quarter" idx="16"/>
          </p:nvPr>
        </p:nvSpPr>
        <p:spPr/>
        <p:txBody>
          <a:bodyPr rtlCol="0"/>
          <a:lstStyle/>
          <a:p>
            <a:fld id="{4550E67B-E60D-458C-A80C-7AC584A5372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B8B0383-D2EF-4A3C-B9B1-39D5638738DD}" type="datetimeFigureOut">
              <a:rPr lang="en-US" smtClean="0"/>
              <a:pPr/>
              <a:t>11/5/19</a:t>
            </a:fld>
            <a:endParaRPr lang="en-US"/>
          </a:p>
        </p:txBody>
      </p:sp>
      <p:sp>
        <p:nvSpPr>
          <p:cNvPr id="12" name="Slide Number Placeholder 11"/>
          <p:cNvSpPr>
            <a:spLocks noGrp="1"/>
          </p:cNvSpPr>
          <p:nvPr>
            <p:ph type="sldNum" sz="quarter" idx="16"/>
          </p:nvPr>
        </p:nvSpPr>
        <p:spPr/>
        <p:txBody>
          <a:bodyPr rtlCol="0"/>
          <a:lstStyle/>
          <a:p>
            <a:fld id="{4550E67B-E60D-458C-A80C-7AC584A5372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B8B0383-D2EF-4A3C-B9B1-39D5638738DD}" type="datetimeFigureOut">
              <a:rPr lang="en-US" smtClean="0"/>
              <a:pPr/>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550E67B-E60D-458C-A80C-7AC584A53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B0383-D2EF-4A3C-B9B1-39D5638738DD}" type="datetimeFigureOut">
              <a:rPr lang="en-US" smtClean="0"/>
              <a:pPr/>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550E67B-E60D-458C-A80C-7AC584A537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B8B0383-D2EF-4A3C-B9B1-39D5638738DD}"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550E67B-E60D-458C-A80C-7AC584A5372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B8B0383-D2EF-4A3C-B9B1-39D5638738DD}" type="datetimeFigureOut">
              <a:rPr lang="en-US" smtClean="0"/>
              <a:pPr/>
              <a:t>11/5/19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550E67B-E60D-458C-A80C-7AC584A5372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B8B0383-D2EF-4A3C-B9B1-39D5638738DD}" type="datetimeFigureOut">
              <a:rPr lang="en-US" smtClean="0"/>
              <a:pPr/>
              <a:t>11/5/19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550E67B-E60D-458C-A80C-7AC584A537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islandluminous.fi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Protecting Haitian Patrimony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0"/>
          <a:stretch/>
        </p:blipFill>
        <p:spPr>
          <a:xfrm>
            <a:off x="4299095" y="1600199"/>
            <a:ext cx="4810746" cy="5105401"/>
          </a:xfrm>
          <a:prstGeom prst="rect">
            <a:avLst/>
          </a:prstGeom>
        </p:spPr>
      </p:pic>
      <p:sp>
        <p:nvSpPr>
          <p:cNvPr id="6" name="Content Placeholder 5">
            <a:extLst>
              <a:ext uri="{FF2B5EF4-FFF2-40B4-BE49-F238E27FC236}">
                <a16:creationId xmlns:a16="http://schemas.microsoft.com/office/drawing/2014/main" id="{4B91BAD4-E2DA-7D42-A82B-25A85844D534}"/>
              </a:ext>
            </a:extLst>
          </p:cNvPr>
          <p:cNvSpPr>
            <a:spLocks noGrp="1"/>
          </p:cNvSpPr>
          <p:nvPr>
            <p:ph sz="quarter" idx="1"/>
          </p:nvPr>
        </p:nvSpPr>
        <p:spPr>
          <a:xfrm>
            <a:off x="304800" y="1600199"/>
            <a:ext cx="3815419" cy="4944533"/>
          </a:xfrm>
        </p:spPr>
        <p:txBody>
          <a:bodyPr>
            <a:normAutofit fontScale="70000" lnSpcReduction="20000"/>
          </a:bodyPr>
          <a:lstStyle/>
          <a:p>
            <a:pPr marL="0" indent="0" algn="ctr">
              <a:buNone/>
            </a:pPr>
            <a:r>
              <a:rPr lang="en-US" sz="3600" dirty="0">
                <a:hlinkClick r:id="rId4"/>
              </a:rPr>
              <a:t>Haiti: An Island Luminous</a:t>
            </a:r>
            <a:endParaRPr lang="en-US" sz="2000" dirty="0"/>
          </a:p>
          <a:p>
            <a:pPr marL="0" indent="0" algn="ctr">
              <a:buNone/>
            </a:pPr>
            <a:r>
              <a:rPr lang="en-US" sz="3200" dirty="0"/>
              <a:t>An Island Luminous is a Digital Humanities website to help readers learn about Haiti’s history.</a:t>
            </a:r>
          </a:p>
          <a:p>
            <a:pPr marL="0" indent="0">
              <a:buNone/>
            </a:pPr>
            <a:endParaRPr lang="en-US" sz="3200" dirty="0"/>
          </a:p>
          <a:p>
            <a:pPr marL="0" indent="0" algn="ctr">
              <a:buNone/>
            </a:pPr>
            <a:r>
              <a:rPr lang="en-US" sz="3200" dirty="0"/>
              <a:t>A collaborative effort hosted online by Digital Library of the Caribbean (</a:t>
            </a:r>
            <a:r>
              <a:rPr lang="en-US" sz="3200" dirty="0" err="1"/>
              <a:t>dLOC</a:t>
            </a:r>
            <a:r>
              <a:rPr lang="en-US" sz="3200" dirty="0"/>
              <a:t>), An Island Luminous combines rare books, manuscripts, and photos scanned by archives and libraries in Haiti and the United States with commentary by over 100 experts. It is available in English, Haitian </a:t>
            </a:r>
            <a:r>
              <a:rPr lang="en-US" sz="3200" dirty="0" err="1"/>
              <a:t>Kreyòl</a:t>
            </a:r>
            <a:r>
              <a:rPr lang="en-US" sz="3200" dirty="0"/>
              <a:t>, and French.</a:t>
            </a:r>
          </a:p>
          <a:p>
            <a:endParaRPr lang="en-US" dirty="0"/>
          </a:p>
        </p:txBody>
      </p:sp>
      <p:pic>
        <p:nvPicPr>
          <p:cNvPr id="5" name="Picture 4" descr="A close up of a logo&#10;&#10;Description automatically generated">
            <a:extLst>
              <a:ext uri="{FF2B5EF4-FFF2-40B4-BE49-F238E27FC236}">
                <a16:creationId xmlns:a16="http://schemas.microsoft.com/office/drawing/2014/main" id="{7D57AB59-6AB7-2441-BCB2-BD2C210EC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1737" y="0"/>
            <a:ext cx="1232263" cy="1232263"/>
          </a:xfrm>
          <a:prstGeom prst="rect">
            <a:avLst/>
          </a:prstGeom>
        </p:spPr>
      </p:pic>
    </p:spTree>
    <p:extLst>
      <p:ext uri="{BB962C8B-B14F-4D97-AF65-F5344CB8AC3E}">
        <p14:creationId xmlns:p14="http://schemas.microsoft.com/office/powerpoint/2010/main" val="335482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49389" y="0"/>
            <a:ext cx="3694611" cy="5539824"/>
          </a:xfrm>
          <a:prstGeom prst="rect">
            <a:avLst/>
          </a:prstGeom>
        </p:spPr>
      </p:pic>
      <p:sp>
        <p:nvSpPr>
          <p:cNvPr id="6" name="TextBox 5"/>
          <p:cNvSpPr txBox="1"/>
          <p:nvPr/>
        </p:nvSpPr>
        <p:spPr>
          <a:xfrm>
            <a:off x="246017" y="228600"/>
            <a:ext cx="5562600" cy="1569660"/>
          </a:xfrm>
          <a:prstGeom prst="rect">
            <a:avLst/>
          </a:prstGeom>
          <a:noFill/>
        </p:spPr>
        <p:txBody>
          <a:bodyPr wrap="square" rtlCol="0">
            <a:spAutoFit/>
          </a:bodyPr>
          <a:lstStyle/>
          <a:p>
            <a:pPr algn="ctr"/>
            <a:r>
              <a:rPr lang="en-US" sz="3200" dirty="0">
                <a:solidFill>
                  <a:schemeClr val="tx2"/>
                </a:solidFill>
              </a:rPr>
              <a:t>Haiti: An Island Luminous </a:t>
            </a:r>
          </a:p>
          <a:p>
            <a:pPr algn="ctr"/>
            <a:r>
              <a:rPr lang="en-US" sz="3200" dirty="0">
                <a:solidFill>
                  <a:schemeClr val="tx2"/>
                </a:solidFill>
              </a:rPr>
              <a:t>Exhibit at the </a:t>
            </a:r>
          </a:p>
          <a:p>
            <a:pPr algn="ctr"/>
            <a:r>
              <a:rPr lang="en-US" sz="3200" dirty="0">
                <a:solidFill>
                  <a:schemeClr val="tx2"/>
                </a:solidFill>
              </a:rPr>
              <a:t>Little Haiti Cultural Complex</a:t>
            </a:r>
          </a:p>
        </p:txBody>
      </p:sp>
      <p:pic>
        <p:nvPicPr>
          <p:cNvPr id="5" name="Picture 4">
            <a:extLst>
              <a:ext uri="{FF2B5EF4-FFF2-40B4-BE49-F238E27FC236}">
                <a16:creationId xmlns:a16="http://schemas.microsoft.com/office/drawing/2014/main" id="{954F03B1-7AB9-BD4E-83CE-5D8967DB9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70958"/>
            <a:ext cx="5449389" cy="4087042"/>
          </a:xfrm>
          <a:prstGeom prst="rect">
            <a:avLst/>
          </a:prstGeom>
        </p:spPr>
      </p:pic>
      <p:pic>
        <p:nvPicPr>
          <p:cNvPr id="7" name="Picture 6" descr="A close up of a logo&#10;&#10;Description automatically generated">
            <a:extLst>
              <a:ext uri="{FF2B5EF4-FFF2-40B4-BE49-F238E27FC236}">
                <a16:creationId xmlns:a16="http://schemas.microsoft.com/office/drawing/2014/main" id="{4E3C7567-8A47-9D4A-A676-EDF5AF19B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562600"/>
            <a:ext cx="1295400" cy="1295400"/>
          </a:xfrm>
          <a:prstGeom prst="rect">
            <a:avLst/>
          </a:prstGeom>
        </p:spPr>
      </p:pic>
    </p:spTree>
    <p:extLst>
      <p:ext uri="{BB962C8B-B14F-4D97-AF65-F5344CB8AC3E}">
        <p14:creationId xmlns:p14="http://schemas.microsoft.com/office/powerpoint/2010/main" val="281826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C220FD-830E-8D49-970D-F07EA83DFB20}"/>
              </a:ext>
            </a:extLst>
          </p:cNvPr>
          <p:cNvSpPr txBox="1">
            <a:spLocks/>
          </p:cNvSpPr>
          <p:nvPr/>
        </p:nvSpPr>
        <p:spPr>
          <a:xfrm>
            <a:off x="612648" y="228600"/>
            <a:ext cx="8153400" cy="990600"/>
          </a:xfrm>
          <a:prstGeom prst="rect">
            <a:avLst/>
          </a:prstGeom>
        </p:spPr>
        <p:txBody>
          <a:bodyPr>
            <a:normAutofit fontScale="92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t>Protecting Haitian Patrimony - ISPAN</a:t>
            </a:r>
          </a:p>
        </p:txBody>
      </p:sp>
      <p:sp>
        <p:nvSpPr>
          <p:cNvPr id="9" name="Content Placeholder 5">
            <a:extLst>
              <a:ext uri="{FF2B5EF4-FFF2-40B4-BE49-F238E27FC236}">
                <a16:creationId xmlns:a16="http://schemas.microsoft.com/office/drawing/2014/main" id="{D5A3715E-533F-7242-BB05-96131F766B98}"/>
              </a:ext>
            </a:extLst>
          </p:cNvPr>
          <p:cNvSpPr txBox="1">
            <a:spLocks/>
          </p:cNvSpPr>
          <p:nvPr/>
        </p:nvSpPr>
        <p:spPr>
          <a:xfrm>
            <a:off x="381000" y="3701142"/>
            <a:ext cx="3364315" cy="3200401"/>
          </a:xfrm>
          <a:prstGeom prst="rect">
            <a:avLst/>
          </a:prstGeom>
        </p:spPr>
        <p:txBody>
          <a:bodyPr>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3200" dirty="0"/>
              <a:t>The Digital Library of the Caribbean (</a:t>
            </a:r>
            <a:r>
              <a:rPr lang="en-US" sz="3200" dirty="0" err="1"/>
              <a:t>dLOC</a:t>
            </a:r>
            <a:r>
              <a:rPr lang="en-US" sz="3200" dirty="0"/>
              <a:t>) has partnered with </a:t>
            </a:r>
            <a:r>
              <a:rPr lang="en-US" sz="3200" dirty="0" err="1"/>
              <a:t>Institut</a:t>
            </a:r>
            <a:r>
              <a:rPr lang="en-US" sz="3200" dirty="0"/>
              <a:t> de </a:t>
            </a:r>
            <a:r>
              <a:rPr lang="en-US" sz="3200" dirty="0" err="1"/>
              <a:t>Sauvegarde</a:t>
            </a:r>
            <a:r>
              <a:rPr lang="en-US" sz="3200" dirty="0"/>
              <a:t> du </a:t>
            </a:r>
            <a:r>
              <a:rPr lang="en-US" sz="3200" dirty="0" err="1"/>
              <a:t>Patrimoine</a:t>
            </a:r>
            <a:r>
              <a:rPr lang="en-US" sz="3200" dirty="0"/>
              <a:t> National (ISPAN) to protect Haitian national patrimony.</a:t>
            </a:r>
            <a:endParaRPr lang="en-US" dirty="0"/>
          </a:p>
        </p:txBody>
      </p:sp>
      <p:pic>
        <p:nvPicPr>
          <p:cNvPr id="8" name="Picture 7">
            <a:extLst>
              <a:ext uri="{FF2B5EF4-FFF2-40B4-BE49-F238E27FC236}">
                <a16:creationId xmlns:a16="http://schemas.microsoft.com/office/drawing/2014/main" id="{1329C101-C8CD-6844-8EF9-FDCB96F6F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69" y="999286"/>
            <a:ext cx="1676400" cy="2701856"/>
          </a:xfrm>
          <a:prstGeom prst="rect">
            <a:avLst/>
          </a:prstGeom>
        </p:spPr>
      </p:pic>
      <p:pic>
        <p:nvPicPr>
          <p:cNvPr id="10" name="picture">
            <a:extLst>
              <a:ext uri="{FF2B5EF4-FFF2-40B4-BE49-F238E27FC236}">
                <a16:creationId xmlns:a16="http://schemas.microsoft.com/office/drawing/2014/main" id="{FF6484BF-443A-2343-B82C-77D58BA3EBA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745315" y="1611086"/>
            <a:ext cx="5401735" cy="4103914"/>
          </a:xfrm>
          <a:prstGeom prst="rect">
            <a:avLst/>
          </a:prstGeom>
        </p:spPr>
      </p:pic>
    </p:spTree>
    <p:extLst>
      <p:ext uri="{BB962C8B-B14F-4D97-AF65-F5344CB8AC3E}">
        <p14:creationId xmlns:p14="http://schemas.microsoft.com/office/powerpoint/2010/main" val="16771341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5458</TotalTime>
  <Words>623</Words>
  <Application>Microsoft Macintosh PowerPoint</Application>
  <PresentationFormat>On-screen Show (4:3)</PresentationFormat>
  <Paragraphs>27</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Tw Cen MT</vt:lpstr>
      <vt:lpstr>Wingdings</vt:lpstr>
      <vt:lpstr>Wingdings 2</vt:lpstr>
      <vt:lpstr>Median</vt:lpstr>
      <vt:lpstr>Protecting Haitian Patrimony</vt:lpstr>
      <vt:lpstr>PowerPoint Presentation</vt:lpstr>
      <vt:lpstr>PowerPoint Presentation</vt:lpstr>
    </vt:vector>
  </TitlesOfParts>
  <Company>Landam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Hadassah St Hubert</cp:lastModifiedBy>
  <cp:revision>404</cp:revision>
  <cp:lastPrinted>2019-03-27T14:11:21Z</cp:lastPrinted>
  <dcterms:created xsi:type="dcterms:W3CDTF">2010-02-23T05:28:42Z</dcterms:created>
  <dcterms:modified xsi:type="dcterms:W3CDTF">2019-11-05T13:42:22Z</dcterms:modified>
</cp:coreProperties>
</file>