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9" r:id="rId3"/>
    <p:sldId id="261" r:id="rId4"/>
    <p:sldId id="263" r:id="rId5"/>
    <p:sldId id="265" r:id="rId6"/>
    <p:sldId id="264" r:id="rId7"/>
    <p:sldId id="266" r:id="rId8"/>
    <p:sldId id="267" r:id="rId9"/>
    <p:sldId id="268" r:id="rId10"/>
    <p:sldId id="269" r:id="rId11"/>
    <p:sldId id="270" r:id="rId12"/>
    <p:sldId id="271" r:id="rId13"/>
    <p:sldId id="276" r:id="rId14"/>
    <p:sldId id="272" r:id="rId15"/>
    <p:sldId id="278"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339955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9838A-9BC9-4755-BFF4-5D7C5EF90A1C}"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37245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2834650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2093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1338477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898421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247235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2139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327439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67213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9838A-9BC9-4755-BFF4-5D7C5EF90A1C}"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151311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9838A-9BC9-4755-BFF4-5D7C5EF90A1C}"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304607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59838A-9BC9-4755-BFF4-5D7C5EF90A1C}"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391692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59838A-9BC9-4755-BFF4-5D7C5EF90A1C}" type="datetimeFigureOut">
              <a:rPr lang="en-US" smtClean="0"/>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350615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9838A-9BC9-4755-BFF4-5D7C5EF90A1C}" type="datetimeFigureOut">
              <a:rPr lang="en-US" smtClean="0"/>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252593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9838A-9BC9-4755-BFF4-5D7C5EF90A1C}"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170913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9838A-9BC9-4755-BFF4-5D7C5EF90A1C}"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8A4449-E9BF-4864-ACDF-AB96958FB578}" type="slidenum">
              <a:rPr lang="en-US" smtClean="0"/>
              <a:t>‹#›</a:t>
            </a:fld>
            <a:endParaRPr lang="en-US"/>
          </a:p>
        </p:txBody>
      </p:sp>
    </p:spTree>
    <p:extLst>
      <p:ext uri="{BB962C8B-B14F-4D97-AF65-F5344CB8AC3E}">
        <p14:creationId xmlns:p14="http://schemas.microsoft.com/office/powerpoint/2010/main" val="3219043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59838A-9BC9-4755-BFF4-5D7C5EF90A1C}" type="datetimeFigureOut">
              <a:rPr lang="en-US" smtClean="0"/>
              <a:t>10/15/2019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8A4449-E9BF-4864-ACDF-AB96958FB578}" type="slidenum">
              <a:rPr lang="en-US" smtClean="0"/>
              <a:t>‹#›</a:t>
            </a:fld>
            <a:endParaRPr lang="en-US"/>
          </a:p>
        </p:txBody>
      </p:sp>
    </p:spTree>
    <p:extLst>
      <p:ext uri="{BB962C8B-B14F-4D97-AF65-F5344CB8AC3E}">
        <p14:creationId xmlns:p14="http://schemas.microsoft.com/office/powerpoint/2010/main" val="20013895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54545"/>
            <a:ext cx="10018713" cy="1893195"/>
          </a:xfrm>
        </p:spPr>
        <p:txBody>
          <a:bodyPr>
            <a:normAutofit fontScale="90000"/>
          </a:bodyPr>
          <a:lstStyle/>
          <a:p>
            <a:r>
              <a:rPr lang="en-US" dirty="0" smtClean="0"/>
              <a:t>Slam Dunk: Community Service As Work and Play</a:t>
            </a:r>
            <a:br>
              <a:rPr lang="en-US" dirty="0" smtClean="0"/>
            </a:br>
            <a:r>
              <a:rPr lang="en-US" sz="2700" dirty="0" smtClean="0">
                <a:solidFill>
                  <a:srgbClr val="002060"/>
                </a:solidFill>
              </a:rPr>
              <a:t>Charity Basketball Tournaments:</a:t>
            </a:r>
            <a:br>
              <a:rPr lang="en-US" sz="2700" dirty="0" smtClean="0">
                <a:solidFill>
                  <a:srgbClr val="002060"/>
                </a:solidFill>
              </a:rPr>
            </a:br>
            <a:r>
              <a:rPr lang="en-US" sz="2700" dirty="0" smtClean="0"/>
              <a:t>Students of English Classes Partnering with </a:t>
            </a:r>
            <a:br>
              <a:rPr lang="en-US" sz="2700" dirty="0" smtClean="0"/>
            </a:br>
            <a:r>
              <a:rPr lang="en-US" sz="2700" dirty="0" smtClean="0"/>
              <a:t>Biscayne Bay Wellness and Recreation</a:t>
            </a:r>
            <a:br>
              <a:rPr lang="en-US" sz="2700" dirty="0" smtClean="0"/>
            </a:br>
            <a:r>
              <a:rPr lang="en-US" sz="2000" dirty="0" smtClean="0">
                <a:solidFill>
                  <a:srgbClr val="002060"/>
                </a:solidFill>
              </a:rPr>
              <a:t>presented by Dr. Darrel Elmore, Florida International University</a:t>
            </a:r>
            <a:endParaRPr lang="en-US" sz="2000"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4478" y="2225867"/>
            <a:ext cx="6658378" cy="4436901"/>
          </a:xfrm>
        </p:spPr>
      </p:pic>
    </p:spTree>
    <p:extLst>
      <p:ext uri="{BB962C8B-B14F-4D97-AF65-F5344CB8AC3E}">
        <p14:creationId xmlns:p14="http://schemas.microsoft.com/office/powerpoint/2010/main" val="964407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Four Types of Stories</a:t>
            </a:r>
            <a:endParaRPr lang="en-US" dirty="0">
              <a:solidFill>
                <a:srgbClr val="002060"/>
              </a:solidFill>
            </a:endParaRPr>
          </a:p>
        </p:txBody>
      </p:sp>
      <p:sp>
        <p:nvSpPr>
          <p:cNvPr id="3" name="Content Placeholder 2"/>
          <p:cNvSpPr>
            <a:spLocks noGrp="1"/>
          </p:cNvSpPr>
          <p:nvPr>
            <p:ph idx="1"/>
          </p:nvPr>
        </p:nvSpPr>
        <p:spPr>
          <a:xfrm>
            <a:off x="2694924" y="2438399"/>
            <a:ext cx="10018713" cy="3124201"/>
          </a:xfrm>
        </p:spPr>
        <p:txBody>
          <a:bodyPr>
            <a:normAutofit/>
          </a:bodyPr>
          <a:lstStyle/>
          <a:p>
            <a:r>
              <a:rPr lang="en-US" sz="3600" dirty="0" smtClean="0"/>
              <a:t>1) Stock Stories</a:t>
            </a:r>
          </a:p>
          <a:p>
            <a:r>
              <a:rPr lang="en-US" sz="3600" dirty="0" smtClean="0"/>
              <a:t>2) Concealed Stories</a:t>
            </a:r>
          </a:p>
          <a:p>
            <a:r>
              <a:rPr lang="en-US" sz="3600" dirty="0" smtClean="0"/>
              <a:t>3) Resistance Stories</a:t>
            </a:r>
          </a:p>
          <a:p>
            <a:r>
              <a:rPr lang="en-US" sz="3600" dirty="0" smtClean="0"/>
              <a:t>4) Emerging/Transforming Stories</a:t>
            </a:r>
            <a:endParaRPr lang="en-US" sz="3600" dirty="0"/>
          </a:p>
        </p:txBody>
      </p:sp>
    </p:spTree>
    <p:extLst>
      <p:ext uri="{BB962C8B-B14F-4D97-AF65-F5344CB8AC3E}">
        <p14:creationId xmlns:p14="http://schemas.microsoft.com/office/powerpoint/2010/main" val="120612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855" y="566671"/>
            <a:ext cx="10018713" cy="1176269"/>
          </a:xfrm>
        </p:spPr>
        <p:txBody>
          <a:bodyPr/>
          <a:lstStyle/>
          <a:p>
            <a:r>
              <a:rPr lang="en-US" dirty="0" smtClean="0">
                <a:solidFill>
                  <a:srgbClr val="002060"/>
                </a:solidFill>
              </a:rPr>
              <a:t>Emerging/Transforming Stories</a:t>
            </a:r>
            <a:endParaRPr lang="en-US" dirty="0">
              <a:solidFill>
                <a:srgbClr val="002060"/>
              </a:solidFill>
            </a:endParaRPr>
          </a:p>
        </p:txBody>
      </p:sp>
      <p:sp>
        <p:nvSpPr>
          <p:cNvPr id="3" name="Content Placeholder 2"/>
          <p:cNvSpPr>
            <a:spLocks noGrp="1"/>
          </p:cNvSpPr>
          <p:nvPr>
            <p:ph idx="1"/>
          </p:nvPr>
        </p:nvSpPr>
        <p:spPr>
          <a:xfrm>
            <a:off x="1780524" y="1317400"/>
            <a:ext cx="10018713" cy="3138152"/>
          </a:xfrm>
        </p:spPr>
        <p:txBody>
          <a:bodyPr/>
          <a:lstStyle/>
          <a:p>
            <a:r>
              <a:rPr lang="en-US" dirty="0" smtClean="0"/>
              <a:t>“project the kind of world that would be possible if the diverse needs and interests of all the various groups in our society were the basis for organizing social and political life”  (109-110)</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546" y="3720988"/>
            <a:ext cx="3131511" cy="2507704"/>
          </a:xfrm>
          <a:prstGeom prst="rect">
            <a:avLst/>
          </a:prstGeom>
        </p:spPr>
      </p:pic>
    </p:spTree>
    <p:extLst>
      <p:ext uri="{BB962C8B-B14F-4D97-AF65-F5344CB8AC3E}">
        <p14:creationId xmlns:p14="http://schemas.microsoft.com/office/powerpoint/2010/main" val="1650279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Basketball Brings People Together!</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848643" y="2438399"/>
            <a:ext cx="4470401" cy="335280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24963" y="2438399"/>
            <a:ext cx="4572001" cy="3352801"/>
          </a:xfrm>
        </p:spPr>
      </p:pic>
    </p:spTree>
    <p:extLst>
      <p:ext uri="{BB962C8B-B14F-4D97-AF65-F5344CB8AC3E}">
        <p14:creationId xmlns:p14="http://schemas.microsoft.com/office/powerpoint/2010/main" val="73877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Cool Pose – Pluses and Minuses</a:t>
            </a:r>
            <a:endParaRPr lang="en-US" dirty="0">
              <a:solidFill>
                <a:srgbClr val="002060"/>
              </a:solidFill>
            </a:endParaRPr>
          </a:p>
        </p:txBody>
      </p:sp>
      <p:sp>
        <p:nvSpPr>
          <p:cNvPr id="3" name="Content Placeholder 2"/>
          <p:cNvSpPr>
            <a:spLocks noGrp="1"/>
          </p:cNvSpPr>
          <p:nvPr>
            <p:ph sz="half" idx="1"/>
          </p:nvPr>
        </p:nvSpPr>
        <p:spPr>
          <a:xfrm>
            <a:off x="1729010" y="2654120"/>
            <a:ext cx="4895055" cy="3124201"/>
          </a:xfrm>
        </p:spPr>
        <p:txBody>
          <a:bodyPr>
            <a:normAutofit/>
          </a:bodyPr>
          <a:lstStyle/>
          <a:p>
            <a:r>
              <a:rPr lang="en-US" sz="2800" dirty="0" smtClean="0">
                <a:solidFill>
                  <a:schemeClr val="accent6">
                    <a:lumMod val="50000"/>
                  </a:schemeClr>
                </a:solidFill>
              </a:rPr>
              <a:t>Pride</a:t>
            </a:r>
          </a:p>
          <a:p>
            <a:r>
              <a:rPr lang="en-US" sz="2800" dirty="0" smtClean="0"/>
              <a:t>Invulnerability</a:t>
            </a:r>
          </a:p>
          <a:p>
            <a:r>
              <a:rPr lang="en-US" sz="2800" dirty="0" smtClean="0">
                <a:solidFill>
                  <a:schemeClr val="accent6">
                    <a:lumMod val="50000"/>
                  </a:schemeClr>
                </a:solidFill>
              </a:rPr>
              <a:t>Self expression through music, dance, clothing hair style, trash talking, and sports</a:t>
            </a:r>
            <a:endParaRPr lang="en-US" sz="2800" dirty="0">
              <a:solidFill>
                <a:schemeClr val="accent6">
                  <a:lumMod val="50000"/>
                </a:schemeClr>
              </a:solidFill>
            </a:endParaRPr>
          </a:p>
        </p:txBody>
      </p:sp>
      <p:sp>
        <p:nvSpPr>
          <p:cNvPr id="4" name="Content Placeholder 3"/>
          <p:cNvSpPr>
            <a:spLocks noGrp="1"/>
          </p:cNvSpPr>
          <p:nvPr>
            <p:ph sz="half" idx="2"/>
          </p:nvPr>
        </p:nvSpPr>
        <p:spPr>
          <a:xfrm>
            <a:off x="6994333" y="2834426"/>
            <a:ext cx="4895056" cy="3124200"/>
          </a:xfrm>
        </p:spPr>
        <p:txBody>
          <a:bodyPr/>
          <a:lstStyle/>
          <a:p>
            <a:r>
              <a:rPr lang="en-US" sz="2800" dirty="0" smtClean="0">
                <a:solidFill>
                  <a:schemeClr val="accent6">
                    <a:lumMod val="50000"/>
                  </a:schemeClr>
                </a:solidFill>
              </a:rPr>
              <a:t>Negative view of education</a:t>
            </a:r>
          </a:p>
          <a:p>
            <a:r>
              <a:rPr lang="en-US" sz="2800" dirty="0" smtClean="0">
                <a:solidFill>
                  <a:schemeClr val="accent6">
                    <a:lumMod val="50000"/>
                  </a:schemeClr>
                </a:solidFill>
              </a:rPr>
              <a:t>Masking (hiding emotions)</a:t>
            </a:r>
          </a:p>
          <a:p>
            <a:r>
              <a:rPr lang="en-US" sz="2800" dirty="0" smtClean="0">
                <a:solidFill>
                  <a:schemeClr val="accent6">
                    <a:lumMod val="50000"/>
                  </a:schemeClr>
                </a:solidFill>
              </a:rPr>
              <a:t>Communication barriers among races</a:t>
            </a:r>
          </a:p>
          <a:p>
            <a:endParaRPr lang="en-US" dirty="0"/>
          </a:p>
        </p:txBody>
      </p:sp>
    </p:spTree>
    <p:extLst>
      <p:ext uri="{BB962C8B-B14F-4D97-AF65-F5344CB8AC3E}">
        <p14:creationId xmlns:p14="http://schemas.microsoft.com/office/powerpoint/2010/main" val="1942850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520" y="415344"/>
            <a:ext cx="10018713" cy="1752599"/>
          </a:xfrm>
        </p:spPr>
        <p:txBody>
          <a:bodyPr/>
          <a:lstStyle/>
          <a:p>
            <a:r>
              <a:rPr lang="en-US" dirty="0" smtClean="0">
                <a:solidFill>
                  <a:srgbClr val="002060"/>
                </a:solidFill>
              </a:rPr>
              <a:t>Some Sample Narratives</a:t>
            </a:r>
            <a:endParaRPr lang="en-US" dirty="0">
              <a:solidFill>
                <a:srgbClr val="002060"/>
              </a:solidFill>
            </a:endParaRPr>
          </a:p>
        </p:txBody>
      </p:sp>
      <p:sp>
        <p:nvSpPr>
          <p:cNvPr id="3" name="Content Placeholder 2"/>
          <p:cNvSpPr>
            <a:spLocks noGrp="1"/>
          </p:cNvSpPr>
          <p:nvPr>
            <p:ph idx="1"/>
          </p:nvPr>
        </p:nvSpPr>
        <p:spPr>
          <a:xfrm>
            <a:off x="3763871" y="2438399"/>
            <a:ext cx="10018713" cy="3124201"/>
          </a:xfrm>
        </p:spPr>
        <p:txBody>
          <a:bodyPr>
            <a:noAutofit/>
          </a:bodyPr>
          <a:lstStyle/>
          <a:p>
            <a:r>
              <a:rPr lang="en-US" sz="3600" dirty="0" smtClean="0"/>
              <a:t>1) “C-Dawg”</a:t>
            </a:r>
          </a:p>
          <a:p>
            <a:r>
              <a:rPr lang="en-US" sz="3600" dirty="0" smtClean="0"/>
              <a:t>2) “B-Dawg”</a:t>
            </a:r>
          </a:p>
          <a:p>
            <a:r>
              <a:rPr lang="en-US" sz="3600" dirty="0" smtClean="0"/>
              <a:t>3) “H-Dawg”</a:t>
            </a:r>
          </a:p>
          <a:p>
            <a:r>
              <a:rPr lang="en-US" sz="3600" dirty="0" smtClean="0"/>
              <a:t>4) “K-Dawg”</a:t>
            </a:r>
          </a:p>
          <a:p>
            <a:r>
              <a:rPr lang="en-US" sz="3600" dirty="0" smtClean="0"/>
              <a:t>5) Other Diverse &amp; Amazing “Playas”</a:t>
            </a:r>
            <a:endParaRPr lang="en-US" sz="3600" dirty="0"/>
          </a:p>
        </p:txBody>
      </p:sp>
    </p:spTree>
    <p:extLst>
      <p:ext uri="{BB962C8B-B14F-4D97-AF65-F5344CB8AC3E}">
        <p14:creationId xmlns:p14="http://schemas.microsoft.com/office/powerpoint/2010/main" val="297484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947" y="171718"/>
            <a:ext cx="10018713" cy="1077533"/>
          </a:xfrm>
        </p:spPr>
        <p:txBody>
          <a:bodyPr/>
          <a:lstStyle/>
          <a:p>
            <a:r>
              <a:rPr lang="en-US" dirty="0" smtClean="0">
                <a:solidFill>
                  <a:srgbClr val="002060"/>
                </a:solidFill>
              </a:rPr>
              <a:t>Learning That Goes Beyond the Event</a:t>
            </a:r>
            <a:endParaRPr lang="en-US" dirty="0">
              <a:solidFill>
                <a:srgbClr val="002060"/>
              </a:solidFill>
            </a:endParaRPr>
          </a:p>
        </p:txBody>
      </p:sp>
      <p:sp>
        <p:nvSpPr>
          <p:cNvPr id="3" name="Content Placeholder 2"/>
          <p:cNvSpPr>
            <a:spLocks noGrp="1"/>
          </p:cNvSpPr>
          <p:nvPr>
            <p:ph sz="half" idx="1"/>
          </p:nvPr>
        </p:nvSpPr>
        <p:spPr>
          <a:xfrm>
            <a:off x="2656291" y="2228044"/>
            <a:ext cx="2971778" cy="3060879"/>
          </a:xfrm>
        </p:spPr>
        <p:txBody>
          <a:bodyPr>
            <a:normAutofit fontScale="25000" lnSpcReduction="20000"/>
          </a:bodyPr>
          <a:lstStyle/>
          <a:p>
            <a:pPr marL="0" indent="0">
              <a:buNone/>
            </a:pPr>
            <a:r>
              <a:rPr lang="en-US" sz="2600" dirty="0" smtClean="0"/>
              <a:t>                      </a:t>
            </a:r>
            <a:r>
              <a:rPr lang="en-US" sz="9600" b="1" u="sng" dirty="0" smtClean="0"/>
              <a:t>Code Switching</a:t>
            </a:r>
          </a:p>
          <a:p>
            <a:pPr>
              <a:buFont typeface="Wingdings" panose="05000000000000000000" pitchFamily="2" charset="2"/>
              <a:buChar char="§"/>
            </a:pPr>
            <a:r>
              <a:rPr lang="en-US" sz="9600" dirty="0" smtClean="0"/>
              <a:t>Run it back, </a:t>
            </a:r>
            <a:r>
              <a:rPr lang="en-US" sz="9600" dirty="0" err="1"/>
              <a:t>y</a:t>
            </a:r>
            <a:r>
              <a:rPr lang="en-US" sz="9600" dirty="0" err="1" smtClean="0"/>
              <a:t>o</a:t>
            </a:r>
            <a:endParaRPr lang="en-US" sz="9600" dirty="0" smtClean="0"/>
          </a:p>
          <a:p>
            <a:pPr>
              <a:buFont typeface="Wingdings" panose="05000000000000000000" pitchFamily="2" charset="2"/>
              <a:buChar char="§"/>
            </a:pPr>
            <a:r>
              <a:rPr lang="en-US" sz="9600" dirty="0" smtClean="0"/>
              <a:t>Wet!</a:t>
            </a:r>
          </a:p>
          <a:p>
            <a:pPr>
              <a:buFont typeface="Wingdings" panose="05000000000000000000" pitchFamily="2" charset="2"/>
              <a:buChar char="§"/>
            </a:pPr>
            <a:r>
              <a:rPr lang="en-US" sz="9600" dirty="0" smtClean="0"/>
              <a:t>Take back everything</a:t>
            </a:r>
          </a:p>
          <a:p>
            <a:pPr>
              <a:buFont typeface="Wingdings" panose="05000000000000000000" pitchFamily="2" charset="2"/>
              <a:buChar char="§"/>
            </a:pPr>
            <a:r>
              <a:rPr lang="en-US" sz="9600" dirty="0" smtClean="0"/>
              <a:t>I got downs</a:t>
            </a:r>
          </a:p>
          <a:p>
            <a:pPr>
              <a:buFont typeface="Wingdings" panose="05000000000000000000" pitchFamily="2" charset="2"/>
              <a:buChar char="§"/>
            </a:pPr>
            <a:r>
              <a:rPr lang="en-US" sz="9600" dirty="0" smtClean="0"/>
              <a:t>Pick left!</a:t>
            </a:r>
          </a:p>
          <a:p>
            <a:pPr>
              <a:buFont typeface="Wingdings" panose="05000000000000000000" pitchFamily="2" charset="2"/>
              <a:buChar char="§"/>
            </a:pPr>
            <a:r>
              <a:rPr lang="en-US" sz="9600" dirty="0" smtClean="0"/>
              <a:t>D up!</a:t>
            </a:r>
          </a:p>
          <a:p>
            <a:pPr>
              <a:buFont typeface="Wingdings" panose="05000000000000000000" pitchFamily="2" charset="2"/>
              <a:buChar char="§"/>
            </a:pPr>
            <a:r>
              <a:rPr lang="en-US" sz="9600" dirty="0" smtClean="0"/>
              <a:t>And one</a:t>
            </a:r>
          </a:p>
          <a:p>
            <a:endParaRPr lang="en-US" sz="6200" dirty="0"/>
          </a:p>
        </p:txBody>
      </p:sp>
      <p:sp>
        <p:nvSpPr>
          <p:cNvPr id="4" name="Content Placeholder 3"/>
          <p:cNvSpPr>
            <a:spLocks noGrp="1"/>
          </p:cNvSpPr>
          <p:nvPr>
            <p:ph sz="half" idx="2"/>
          </p:nvPr>
        </p:nvSpPr>
        <p:spPr>
          <a:xfrm>
            <a:off x="7387096" y="1983345"/>
            <a:ext cx="2697062" cy="1918953"/>
          </a:xfrm>
        </p:spPr>
        <p:txBody>
          <a:bodyPr>
            <a:noAutofit/>
          </a:bodyPr>
          <a:lstStyle/>
          <a:p>
            <a:pPr marL="0" indent="0">
              <a:buNone/>
            </a:pPr>
            <a:r>
              <a:rPr lang="en-US" sz="2800" dirty="0" smtClean="0"/>
              <a:t>                        </a:t>
            </a:r>
            <a:r>
              <a:rPr lang="en-US" sz="2800" b="1" u="sng" dirty="0" smtClean="0"/>
              <a:t>Blogging</a:t>
            </a:r>
          </a:p>
          <a:p>
            <a:pPr>
              <a:buFont typeface="Wingdings" panose="05000000000000000000" pitchFamily="2" charset="2"/>
              <a:buChar char="§"/>
            </a:pPr>
            <a:r>
              <a:rPr lang="en-US" sz="2800" dirty="0" smtClean="0"/>
              <a:t>Reflection</a:t>
            </a:r>
          </a:p>
          <a:p>
            <a:pPr>
              <a:buFont typeface="Wingdings" panose="05000000000000000000" pitchFamily="2" charset="2"/>
              <a:buChar char="§"/>
            </a:pPr>
            <a:r>
              <a:rPr lang="en-US" sz="2800" dirty="0" smtClean="0"/>
              <a:t>Research</a:t>
            </a:r>
            <a:endParaRPr lang="en-US" sz="2800" dirty="0"/>
          </a:p>
        </p:txBody>
      </p:sp>
    </p:spTree>
    <p:extLst>
      <p:ext uri="{BB962C8B-B14F-4D97-AF65-F5344CB8AC3E}">
        <p14:creationId xmlns:p14="http://schemas.microsoft.com/office/powerpoint/2010/main" val="257755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73676"/>
            <a:ext cx="10018713" cy="1752599"/>
          </a:xfrm>
        </p:spPr>
        <p:txBody>
          <a:bodyPr>
            <a:normAutofit fontScale="90000"/>
          </a:bodyPr>
          <a:lstStyle/>
          <a:p>
            <a:r>
              <a:rPr lang="en-US" dirty="0" smtClean="0">
                <a:solidFill>
                  <a:srgbClr val="002060"/>
                </a:solidFill>
              </a:rPr>
              <a:t>Conclusion: Basketball Is One Way to</a:t>
            </a:r>
            <a:br>
              <a:rPr lang="en-US" dirty="0" smtClean="0">
                <a:solidFill>
                  <a:srgbClr val="002060"/>
                </a:solidFill>
              </a:rPr>
            </a:br>
            <a:r>
              <a:rPr lang="en-US" dirty="0" smtClean="0">
                <a:solidFill>
                  <a:srgbClr val="002060"/>
                </a:solidFill>
              </a:rPr>
              <a:t>Get Students Involved – and to Create Community</a:t>
            </a:r>
            <a:endParaRPr lang="en-US"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7131" y="2026274"/>
            <a:ext cx="6256418" cy="4692313"/>
          </a:xfrm>
        </p:spPr>
      </p:pic>
    </p:spTree>
    <p:extLst>
      <p:ext uri="{BB962C8B-B14F-4D97-AF65-F5344CB8AC3E}">
        <p14:creationId xmlns:p14="http://schemas.microsoft.com/office/powerpoint/2010/main" val="194014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60797"/>
            <a:ext cx="10018713" cy="1761186"/>
          </a:xfrm>
        </p:spPr>
        <p:txBody>
          <a:bodyPr/>
          <a:lstStyle/>
          <a:p>
            <a:r>
              <a:rPr lang="en-US" dirty="0" smtClean="0">
                <a:solidFill>
                  <a:srgbClr val="002060"/>
                </a:solidFill>
              </a:rPr>
              <a:t>Sources</a:t>
            </a:r>
            <a:endParaRPr lang="en-US" dirty="0">
              <a:solidFill>
                <a:srgbClr val="002060"/>
              </a:solidFill>
            </a:endParaRPr>
          </a:p>
        </p:txBody>
      </p:sp>
      <p:sp>
        <p:nvSpPr>
          <p:cNvPr id="3" name="Content Placeholder 2"/>
          <p:cNvSpPr>
            <a:spLocks noGrp="1"/>
          </p:cNvSpPr>
          <p:nvPr>
            <p:ph idx="1"/>
          </p:nvPr>
        </p:nvSpPr>
        <p:spPr>
          <a:xfrm>
            <a:off x="1819161" y="2021983"/>
            <a:ext cx="10018713" cy="3124201"/>
          </a:xfrm>
        </p:spPr>
        <p:txBody>
          <a:bodyPr>
            <a:noAutofit/>
          </a:bodyPr>
          <a:lstStyle/>
          <a:p>
            <a:r>
              <a:rPr lang="en-US" sz="2800" dirty="0"/>
              <a:t>Richard Majors and Janet Mancini Billson. </a:t>
            </a:r>
            <a:r>
              <a:rPr lang="en-US" sz="2800" i="1" dirty="0" smtClean="0"/>
              <a:t>Cool Pose: The Dilemmas of Black Manhood in America</a:t>
            </a:r>
            <a:r>
              <a:rPr lang="en-US" sz="2800" dirty="0" smtClean="0"/>
              <a:t>. New York: Simon &amp; Schuster, 1992.</a:t>
            </a:r>
          </a:p>
          <a:p>
            <a:r>
              <a:rPr lang="en-US" sz="2800" dirty="0" smtClean="0"/>
              <a:t>Lee Anne Bell.  “Telling on Racism: Developing a Race-Conscious Agenda.”  </a:t>
            </a:r>
            <a:r>
              <a:rPr lang="en-US" sz="2800" i="1" dirty="0" smtClean="0"/>
              <a:t>The Myth of Racial Color Blindness: Manifestations, Dynamics, and Impact</a:t>
            </a:r>
            <a:r>
              <a:rPr lang="en-US" sz="2800" dirty="0" smtClean="0"/>
              <a:t>.  Ed. by Neville, Gallardo, and Sue.  Washington, D.C.: APA, 2016.  105-122.</a:t>
            </a:r>
            <a:endParaRPr lang="en-US" sz="2800" dirty="0"/>
          </a:p>
        </p:txBody>
      </p:sp>
    </p:spTree>
    <p:extLst>
      <p:ext uri="{BB962C8B-B14F-4D97-AF65-F5344CB8AC3E}">
        <p14:creationId xmlns:p14="http://schemas.microsoft.com/office/powerpoint/2010/main" val="214998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453980"/>
            <a:ext cx="10018713" cy="1752599"/>
          </a:xfrm>
        </p:spPr>
        <p:txBody>
          <a:bodyPr>
            <a:normAutofit fontScale="90000"/>
          </a:bodyPr>
          <a:lstStyle/>
          <a:p>
            <a:r>
              <a:rPr lang="en-US" dirty="0" smtClean="0"/>
              <a:t>A Win-Win Scenario</a:t>
            </a:r>
            <a:br>
              <a:rPr lang="en-US" dirty="0" smtClean="0"/>
            </a:br>
            <a:r>
              <a:rPr lang="en-US" sz="2400" dirty="0" smtClean="0">
                <a:solidFill>
                  <a:srgbClr val="002060"/>
                </a:solidFill>
              </a:rPr>
              <a:t>Reaching out to Real-World Clients to Develop</a:t>
            </a:r>
            <a:br>
              <a:rPr lang="en-US" sz="2400" dirty="0" smtClean="0">
                <a:solidFill>
                  <a:srgbClr val="002060"/>
                </a:solidFill>
              </a:rPr>
            </a:br>
            <a:r>
              <a:rPr lang="en-US" sz="2400" dirty="0" smtClean="0">
                <a:solidFill>
                  <a:srgbClr val="002060"/>
                </a:solidFill>
              </a:rPr>
              <a:t>Professional and Technical Writing Skills</a:t>
            </a:r>
            <a:br>
              <a:rPr lang="en-US" sz="2400" dirty="0" smtClean="0">
                <a:solidFill>
                  <a:srgbClr val="002060"/>
                </a:solidFill>
              </a:rPr>
            </a:br>
            <a:r>
              <a:rPr lang="en-US" sz="2400" dirty="0" smtClean="0">
                <a:solidFill>
                  <a:srgbClr val="002060"/>
                </a:solidFill>
              </a:rPr>
              <a:t>While Building Bonds in the Community</a:t>
            </a:r>
            <a:endParaRPr lang="en-US" sz="2400" dirty="0">
              <a:solidFill>
                <a:srgbClr val="002060"/>
              </a:solidFill>
            </a:endParaRPr>
          </a:p>
        </p:txBody>
      </p:sp>
      <p:sp>
        <p:nvSpPr>
          <p:cNvPr id="3" name="Content Placeholder 2"/>
          <p:cNvSpPr>
            <a:spLocks noGrp="1"/>
          </p:cNvSpPr>
          <p:nvPr>
            <p:ph sz="half" idx="1"/>
          </p:nvPr>
        </p:nvSpPr>
        <p:spPr/>
        <p:txBody>
          <a:bodyPr>
            <a:normAutofit/>
          </a:bodyPr>
          <a:lstStyle/>
          <a:p>
            <a:r>
              <a:rPr lang="en-US" sz="2400" dirty="0" smtClean="0"/>
              <a:t>2017 – Hoops for Humanity to benefit </a:t>
            </a:r>
            <a:r>
              <a:rPr lang="en-US" sz="2400" dirty="0"/>
              <a:t>v</a:t>
            </a:r>
            <a:r>
              <a:rPr lang="en-US" sz="2400" dirty="0" smtClean="0"/>
              <a:t>ictims of Hurricane Maria</a:t>
            </a:r>
          </a:p>
          <a:p>
            <a:r>
              <a:rPr lang="en-US" sz="2400" dirty="0" smtClean="0"/>
              <a:t>2018 – Hoops for Heroes to assist FIU veterans</a:t>
            </a:r>
          </a:p>
          <a:p>
            <a:r>
              <a:rPr lang="en-US" sz="2400" dirty="0" smtClean="0"/>
              <a:t>2019 – Hoops for Hope to benefit Lotus House shelter for women in distress</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14151" y="2667000"/>
            <a:ext cx="4281898" cy="3124200"/>
          </a:xfrm>
        </p:spPr>
      </p:pic>
    </p:spTree>
    <p:extLst>
      <p:ext uri="{BB962C8B-B14F-4D97-AF65-F5344CB8AC3E}">
        <p14:creationId xmlns:p14="http://schemas.microsoft.com/office/powerpoint/2010/main" val="121480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4285445"/>
          </a:xfrm>
        </p:spPr>
        <p:txBody>
          <a:bodyPr>
            <a:normAutofit/>
          </a:bodyPr>
          <a:lstStyle/>
          <a:p>
            <a:r>
              <a:rPr lang="en-US" b="1" u="sng" dirty="0" smtClean="0">
                <a:solidFill>
                  <a:srgbClr val="002060"/>
                </a:solidFill>
              </a:rPr>
              <a:t>Disclaimers:</a:t>
            </a:r>
            <a:r>
              <a:rPr lang="en-US" dirty="0"/>
              <a:t/>
            </a:r>
            <a:br>
              <a:rPr lang="en-US" dirty="0"/>
            </a:br>
            <a:r>
              <a:rPr lang="en-US" dirty="0" smtClean="0"/>
              <a:t/>
            </a:r>
            <a:br>
              <a:rPr lang="en-US" dirty="0" smtClean="0"/>
            </a:br>
            <a:r>
              <a:rPr lang="en-US" dirty="0" smtClean="0"/>
              <a:t>1) Stereotype Threat</a:t>
            </a:r>
            <a:r>
              <a:rPr lang="en-US" dirty="0"/>
              <a:t/>
            </a:r>
            <a:br>
              <a:rPr lang="en-US" dirty="0"/>
            </a:br>
            <a:r>
              <a:rPr lang="en-US" dirty="0" smtClean="0"/>
              <a:t>2) Issues with Organized Sports &amp; Race</a:t>
            </a:r>
            <a:br>
              <a:rPr lang="en-US" dirty="0" smtClean="0"/>
            </a:br>
            <a:r>
              <a:rPr lang="en-US" dirty="0" smtClean="0"/>
              <a:t>3) Not All Students Are into Sports or Hoops</a:t>
            </a:r>
            <a:endParaRPr lang="en-US" dirty="0"/>
          </a:p>
        </p:txBody>
      </p:sp>
    </p:spTree>
    <p:extLst>
      <p:ext uri="{BB962C8B-B14F-4D97-AF65-F5344CB8AC3E}">
        <p14:creationId xmlns:p14="http://schemas.microsoft.com/office/powerpoint/2010/main" val="407683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190" y="180746"/>
            <a:ext cx="10018713" cy="1752599"/>
          </a:xfrm>
        </p:spPr>
        <p:txBody>
          <a:bodyPr/>
          <a:lstStyle/>
          <a:p>
            <a:r>
              <a:rPr lang="en-US" dirty="0" smtClean="0"/>
              <a:t>Scholarly Contexts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26536" y="1933345"/>
            <a:ext cx="2884867" cy="448757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01736" y="1933345"/>
            <a:ext cx="2986274" cy="4487570"/>
          </a:xfrm>
        </p:spPr>
      </p:pic>
    </p:spTree>
    <p:extLst>
      <p:ext uri="{BB962C8B-B14F-4D97-AF65-F5344CB8AC3E}">
        <p14:creationId xmlns:p14="http://schemas.microsoft.com/office/powerpoint/2010/main" val="329871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7793" y="528034"/>
            <a:ext cx="8574622" cy="828064"/>
          </a:xfrm>
        </p:spPr>
        <p:txBody>
          <a:bodyPr>
            <a:normAutofit fontScale="90000"/>
          </a:bodyPr>
          <a:lstStyle/>
          <a:p>
            <a:r>
              <a:rPr lang="en-US" dirty="0" smtClean="0">
                <a:solidFill>
                  <a:srgbClr val="002060"/>
                </a:solidFill>
              </a:rPr>
              <a:t>Explanation of Cool Pose</a:t>
            </a:r>
            <a:endParaRPr lang="en-US" dirty="0">
              <a:solidFill>
                <a:srgbClr val="002060"/>
              </a:solidFill>
            </a:endParaRPr>
          </a:p>
        </p:txBody>
      </p:sp>
      <p:sp>
        <p:nvSpPr>
          <p:cNvPr id="3" name="Subtitle 2"/>
          <p:cNvSpPr>
            <a:spLocks noGrp="1"/>
          </p:cNvSpPr>
          <p:nvPr>
            <p:ph type="subTitle" idx="1"/>
          </p:nvPr>
        </p:nvSpPr>
        <p:spPr>
          <a:xfrm>
            <a:off x="4051739" y="1703827"/>
            <a:ext cx="6987645" cy="2623474"/>
          </a:xfrm>
        </p:spPr>
        <p:txBody>
          <a:bodyPr>
            <a:noAutofit/>
          </a:bodyPr>
          <a:lstStyle/>
          <a:p>
            <a:r>
              <a:rPr lang="en-US" sz="2400" dirty="0" smtClean="0"/>
              <a:t>“a mechanism used by some black males to cope with the realities of their existence.  The purpose of posing and posturing – being cool – is to enhance social competence, pride, dignity, self-esteem and respect.  Cool enhances masculinity.  Being cool also expresses bitterness, anger, and distrust toward the dominant society for many years of hostile mistreatment and discrimination.  Cool pose helps keep the dominant society off balance and puzzled and accentuates the expressive self… a creative strategy devised by African-American males to counter the negative forces in their lives” (105) </a:t>
            </a:r>
          </a:p>
        </p:txBody>
      </p:sp>
    </p:spTree>
    <p:extLst>
      <p:ext uri="{BB962C8B-B14F-4D97-AF65-F5344CB8AC3E}">
        <p14:creationId xmlns:p14="http://schemas.microsoft.com/office/powerpoint/2010/main" val="183566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Cool Pose – Pluses and Minuses</a:t>
            </a:r>
            <a:endParaRPr lang="en-US" dirty="0">
              <a:solidFill>
                <a:srgbClr val="002060"/>
              </a:solidFill>
            </a:endParaRPr>
          </a:p>
        </p:txBody>
      </p:sp>
      <p:sp>
        <p:nvSpPr>
          <p:cNvPr id="3" name="Content Placeholder 2"/>
          <p:cNvSpPr>
            <a:spLocks noGrp="1"/>
          </p:cNvSpPr>
          <p:nvPr>
            <p:ph sz="half" idx="1"/>
          </p:nvPr>
        </p:nvSpPr>
        <p:spPr>
          <a:xfrm>
            <a:off x="1729010" y="2654120"/>
            <a:ext cx="4895055" cy="3124201"/>
          </a:xfrm>
        </p:spPr>
        <p:txBody>
          <a:bodyPr>
            <a:normAutofit/>
          </a:bodyPr>
          <a:lstStyle/>
          <a:p>
            <a:r>
              <a:rPr lang="en-US" sz="2800" dirty="0" smtClean="0"/>
              <a:t>Pride</a:t>
            </a:r>
          </a:p>
          <a:p>
            <a:r>
              <a:rPr lang="en-US" sz="2800" dirty="0" smtClean="0"/>
              <a:t>Invulnerability</a:t>
            </a:r>
          </a:p>
          <a:p>
            <a:r>
              <a:rPr lang="en-US" sz="2800" dirty="0" smtClean="0"/>
              <a:t>Self expression through music, dance, clothing hair style, trash talking, and sports</a:t>
            </a:r>
            <a:endParaRPr lang="en-US" sz="2800" dirty="0"/>
          </a:p>
        </p:txBody>
      </p:sp>
      <p:sp>
        <p:nvSpPr>
          <p:cNvPr id="4" name="Content Placeholder 3"/>
          <p:cNvSpPr>
            <a:spLocks noGrp="1"/>
          </p:cNvSpPr>
          <p:nvPr>
            <p:ph sz="half" idx="2"/>
          </p:nvPr>
        </p:nvSpPr>
        <p:spPr>
          <a:xfrm>
            <a:off x="6994333" y="2834426"/>
            <a:ext cx="4895056" cy="3124200"/>
          </a:xfrm>
        </p:spPr>
        <p:txBody>
          <a:bodyPr/>
          <a:lstStyle/>
          <a:p>
            <a:r>
              <a:rPr lang="en-US" sz="2800" dirty="0" smtClean="0"/>
              <a:t>Negative view of education</a:t>
            </a:r>
          </a:p>
          <a:p>
            <a:r>
              <a:rPr lang="en-US" sz="2800" dirty="0" smtClean="0"/>
              <a:t>Masking (hiding emotions)</a:t>
            </a:r>
          </a:p>
          <a:p>
            <a:r>
              <a:rPr lang="en-US" sz="2800" dirty="0" smtClean="0"/>
              <a:t>Communication barriers among races</a:t>
            </a:r>
          </a:p>
          <a:p>
            <a:endParaRPr lang="en-US" dirty="0"/>
          </a:p>
        </p:txBody>
      </p:sp>
    </p:spTree>
    <p:extLst>
      <p:ext uri="{BB962C8B-B14F-4D97-AF65-F5344CB8AC3E}">
        <p14:creationId xmlns:p14="http://schemas.microsoft.com/office/powerpoint/2010/main" val="57249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130121"/>
          </a:xfrm>
        </p:spPr>
        <p:txBody>
          <a:bodyPr/>
          <a:lstStyle/>
          <a:p>
            <a:r>
              <a:rPr lang="en-US" dirty="0" smtClean="0">
                <a:solidFill>
                  <a:srgbClr val="002060"/>
                </a:solidFill>
              </a:rPr>
              <a:t>Strength</a:t>
            </a:r>
            <a:endParaRPr lang="en-US" dirty="0">
              <a:solidFill>
                <a:srgbClr val="002060"/>
              </a:solidFill>
            </a:endParaRPr>
          </a:p>
        </p:txBody>
      </p:sp>
      <p:sp>
        <p:nvSpPr>
          <p:cNvPr id="3" name="Content Placeholder 2"/>
          <p:cNvSpPr>
            <a:spLocks noGrp="1"/>
          </p:cNvSpPr>
          <p:nvPr>
            <p:ph idx="1"/>
          </p:nvPr>
        </p:nvSpPr>
        <p:spPr>
          <a:xfrm>
            <a:off x="1690372" y="2460937"/>
            <a:ext cx="10018713" cy="3124201"/>
          </a:xfrm>
        </p:spPr>
        <p:txBody>
          <a:bodyPr>
            <a:noAutofit/>
          </a:bodyPr>
          <a:lstStyle/>
          <a:p>
            <a:r>
              <a:rPr lang="en-US" dirty="0" smtClean="0"/>
              <a:t>“The black male’s cultural signature is his cool.  It is sometimes the only source of pride, dignity, and worth in the absence of the outward status symbols of materialism and title that mark success in American culture.”  (30)</a:t>
            </a:r>
          </a:p>
          <a:p>
            <a:endParaRPr lang="en-US" dirty="0"/>
          </a:p>
          <a:p>
            <a:r>
              <a:rPr lang="en-US" dirty="0" smtClean="0"/>
              <a:t>“A brother was hemmed in by 25 cops and the dude didn’t have nothing with him, and knew that them mother f---</a:t>
            </a:r>
            <a:r>
              <a:rPr lang="en-US" dirty="0" err="1" smtClean="0"/>
              <a:t>ers</a:t>
            </a:r>
            <a:r>
              <a:rPr lang="en-US" dirty="0" smtClean="0"/>
              <a:t> was going to head whip him.  Man, that brother didn’t move back an inch.  He just put up his dukes and went at them cops with their carbines and shotguns and riot sticks.  Man, they beat the </a:t>
            </a:r>
            <a:r>
              <a:rPr lang="en-US" dirty="0" err="1" smtClean="0"/>
              <a:t>sh</a:t>
            </a:r>
            <a:r>
              <a:rPr lang="en-US" dirty="0" smtClean="0"/>
              <a:t>-t out of him, man messed him all up – but that brother was cool.”  (30)</a:t>
            </a:r>
            <a:endParaRPr lang="en-US" dirty="0"/>
          </a:p>
        </p:txBody>
      </p:sp>
    </p:spTree>
    <p:extLst>
      <p:ext uri="{BB962C8B-B14F-4D97-AF65-F5344CB8AC3E}">
        <p14:creationId xmlns:p14="http://schemas.microsoft.com/office/powerpoint/2010/main" val="102962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190" y="850006"/>
            <a:ext cx="10018713" cy="210354"/>
          </a:xfrm>
        </p:spPr>
        <p:txBody>
          <a:bodyPr>
            <a:normAutofit fontScale="90000"/>
          </a:bodyPr>
          <a:lstStyle/>
          <a:p>
            <a:r>
              <a:rPr lang="en-US" dirty="0" smtClean="0"/>
              <a: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2357" y="1481070"/>
            <a:ext cx="7887595" cy="4095482"/>
          </a:xfrm>
        </p:spPr>
      </p:pic>
    </p:spTree>
    <p:extLst>
      <p:ext uri="{BB962C8B-B14F-4D97-AF65-F5344CB8AC3E}">
        <p14:creationId xmlns:p14="http://schemas.microsoft.com/office/powerpoint/2010/main" val="144867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Lee Anne Bell</a:t>
            </a:r>
            <a:endParaRPr lang="en-US" dirty="0">
              <a:solidFill>
                <a:srgbClr val="002060"/>
              </a:solidFill>
            </a:endParaRPr>
          </a:p>
        </p:txBody>
      </p:sp>
      <p:sp>
        <p:nvSpPr>
          <p:cNvPr id="3" name="Content Placeholder 2"/>
          <p:cNvSpPr>
            <a:spLocks noGrp="1"/>
          </p:cNvSpPr>
          <p:nvPr>
            <p:ph idx="1"/>
          </p:nvPr>
        </p:nvSpPr>
        <p:spPr>
          <a:xfrm>
            <a:off x="2173287" y="2254875"/>
            <a:ext cx="10018713" cy="3124201"/>
          </a:xfrm>
        </p:spPr>
        <p:txBody>
          <a:bodyPr>
            <a:normAutofit/>
          </a:bodyPr>
          <a:lstStyle/>
          <a:p>
            <a:r>
              <a:rPr lang="en-US" sz="3200" dirty="0" smtClean="0"/>
              <a:t>We do </a:t>
            </a:r>
            <a:r>
              <a:rPr lang="en-US" sz="3200" i="1" dirty="0" smtClean="0"/>
              <a:t>not</a:t>
            </a:r>
            <a:r>
              <a:rPr lang="en-US" sz="3200" dirty="0" smtClean="0"/>
              <a:t> live in a post-racial era.</a:t>
            </a:r>
          </a:p>
          <a:p>
            <a:r>
              <a:rPr lang="en-US" sz="3200" dirty="0" smtClean="0"/>
              <a:t>Color blindness (ignoring race altogether) is not a solution.</a:t>
            </a:r>
          </a:p>
          <a:p>
            <a:r>
              <a:rPr lang="en-US" sz="3200" dirty="0" smtClean="0"/>
              <a:t>A race-conscious approach is the only real solution.</a:t>
            </a:r>
            <a:endParaRPr lang="en-US" sz="3200" dirty="0"/>
          </a:p>
        </p:txBody>
      </p:sp>
    </p:spTree>
    <p:extLst>
      <p:ext uri="{BB962C8B-B14F-4D97-AF65-F5344CB8AC3E}">
        <p14:creationId xmlns:p14="http://schemas.microsoft.com/office/powerpoint/2010/main" val="3161509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193</TotalTime>
  <Words>613</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Corbel</vt:lpstr>
      <vt:lpstr>Wingdings</vt:lpstr>
      <vt:lpstr>Parallax</vt:lpstr>
      <vt:lpstr>Slam Dunk: Community Service As Work and Play Charity Basketball Tournaments: Students of English Classes Partnering with  Biscayne Bay Wellness and Recreation presented by Dr. Darrel Elmore, Florida International University</vt:lpstr>
      <vt:lpstr>A Win-Win Scenario Reaching out to Real-World Clients to Develop Professional and Technical Writing Skills While Building Bonds in the Community</vt:lpstr>
      <vt:lpstr>Disclaimers:  1) Stereotype Threat 2) Issues with Organized Sports &amp; Race 3) Not All Students Are into Sports or Hoops</vt:lpstr>
      <vt:lpstr>Scholarly Contexts</vt:lpstr>
      <vt:lpstr>Explanation of Cool Pose</vt:lpstr>
      <vt:lpstr>Cool Pose – Pluses and Minuses</vt:lpstr>
      <vt:lpstr>Strength</vt:lpstr>
      <vt:lpstr>******</vt:lpstr>
      <vt:lpstr>Lee Anne Bell</vt:lpstr>
      <vt:lpstr>Four Types of Stories</vt:lpstr>
      <vt:lpstr>Emerging/Transforming Stories</vt:lpstr>
      <vt:lpstr>Basketball Brings People Together!</vt:lpstr>
      <vt:lpstr>Cool Pose – Pluses and Minuses</vt:lpstr>
      <vt:lpstr>Some Sample Narratives</vt:lpstr>
      <vt:lpstr>Learning That Goes Beyond the Event</vt:lpstr>
      <vt:lpstr>Conclusion: Basketball Is One Way to Get Students Involved – and to Create Community</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Project: Hoops for Hope</dc:title>
  <dc:creator>Darrel Elmore</dc:creator>
  <cp:lastModifiedBy>Darrel Elmore</cp:lastModifiedBy>
  <cp:revision>23</cp:revision>
  <dcterms:created xsi:type="dcterms:W3CDTF">2019-10-05T05:28:33Z</dcterms:created>
  <dcterms:modified xsi:type="dcterms:W3CDTF">2019-10-15T20:23:58Z</dcterms:modified>
</cp:coreProperties>
</file>