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7" r:id="rId5"/>
    <p:sldId id="259"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p:restoredTop sz="94693"/>
  </p:normalViewPr>
  <p:slideViewPr>
    <p:cSldViewPr snapToGrid="0" snapToObjects="1">
      <p:cViewPr varScale="1">
        <p:scale>
          <a:sx n="91" d="100"/>
          <a:sy n="91" d="100"/>
        </p:scale>
        <p:origin x="5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gidpym4y_aQ&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69D2-0E14-0A45-9F7A-ABF48E7F42B4}"/>
              </a:ext>
            </a:extLst>
          </p:cNvPr>
          <p:cNvSpPr>
            <a:spLocks noGrp="1"/>
          </p:cNvSpPr>
          <p:nvPr>
            <p:ph type="title"/>
          </p:nvPr>
        </p:nvSpPr>
        <p:spPr/>
        <p:txBody>
          <a:bodyPr/>
          <a:lstStyle/>
          <a:p>
            <a:r>
              <a:rPr lang="en-US" dirty="0"/>
              <a:t>The Muted Group Video Project…</a:t>
            </a:r>
          </a:p>
        </p:txBody>
      </p:sp>
      <p:sp>
        <p:nvSpPr>
          <p:cNvPr id="3" name="Content Placeholder 2">
            <a:extLst>
              <a:ext uri="{FF2B5EF4-FFF2-40B4-BE49-F238E27FC236}">
                <a16:creationId xmlns:a16="http://schemas.microsoft.com/office/drawing/2014/main" id="{378A9414-D1F0-9544-9D41-8F0EB9DDA603}"/>
              </a:ext>
            </a:extLst>
          </p:cNvPr>
          <p:cNvSpPr>
            <a:spLocks noGrp="1"/>
          </p:cNvSpPr>
          <p:nvPr>
            <p:ph idx="1"/>
          </p:nvPr>
        </p:nvSpPr>
        <p:spPr>
          <a:xfrm>
            <a:off x="1371599" y="1681088"/>
            <a:ext cx="10600007" cy="5282420"/>
          </a:xfrm>
        </p:spPr>
        <p:txBody>
          <a:bodyPr>
            <a:normAutofit/>
          </a:bodyPr>
          <a:lstStyle/>
          <a:p>
            <a:r>
              <a:rPr lang="en-US" b="1" dirty="0"/>
              <a:t>Muted Group Theory: </a:t>
            </a:r>
            <a:r>
              <a:rPr lang="en-US" dirty="0"/>
              <a:t>What is it? In what ways does it offer a productive guide for community-based work? How can we apply Muted Group Theory to our local context at FIU, one of the nation’s largest Hispanic-Serving Institutions? </a:t>
            </a:r>
          </a:p>
          <a:p>
            <a:r>
              <a:rPr lang="en-US" b="1" dirty="0"/>
              <a:t>The Muted Group Video Project: </a:t>
            </a:r>
            <a:r>
              <a:rPr lang="en-US" dirty="0"/>
              <a:t>What is it? How did I implement it pedagogically? What small in-class activities did I use to lead to the larger project? What challenges did I face?</a:t>
            </a:r>
          </a:p>
          <a:p>
            <a:r>
              <a:rPr lang="en-US" b="1" dirty="0"/>
              <a:t>Goal of sharing this project: H</a:t>
            </a:r>
            <a:r>
              <a:rPr lang="en-US" dirty="0"/>
              <a:t>elp other Humanities faculty envision ways in which they might adopt a similar project to empower their students and engage with local communities.</a:t>
            </a:r>
          </a:p>
          <a:p>
            <a:r>
              <a:rPr lang="en-US" b="1" dirty="0"/>
              <a:t>Student instructions: </a:t>
            </a:r>
            <a:r>
              <a:rPr lang="en-US" i="1" dirty="0"/>
              <a:t>We are going to put this strategy in action by creating brief videos. Specifically, you are going to work in small groups to create video messages for a group of 3</a:t>
            </a:r>
            <a:r>
              <a:rPr lang="en-US" i="1" baseline="30000" dirty="0"/>
              <a:t>rd</a:t>
            </a:r>
            <a:r>
              <a:rPr lang="en-US" i="1" dirty="0"/>
              <a:t> graders at a school in Lake Worth, Florida. The majority of these students are immigrants or part of immigrant families. As we know, this is a population of people who are often spoken for and/or spoken about in the mainstream </a:t>
            </a:r>
            <a:r>
              <a:rPr lang="en-US" dirty="0"/>
              <a:t>media – and the rhetoric used in these situations is often degrading and harmful</a:t>
            </a:r>
            <a:r>
              <a:rPr lang="en-US" i="1" dirty="0"/>
              <a:t>. The purpose of these videos is to use your voice as college students at a Hispanic Serving Institution to help these students hear a different message about identity, culture, and/or immigration.</a:t>
            </a:r>
          </a:p>
          <a:p>
            <a:endParaRPr lang="en-US" dirty="0"/>
          </a:p>
          <a:p>
            <a:endParaRPr lang="en-US" dirty="0"/>
          </a:p>
        </p:txBody>
      </p:sp>
    </p:spTree>
    <p:extLst>
      <p:ext uri="{BB962C8B-B14F-4D97-AF65-F5344CB8AC3E}">
        <p14:creationId xmlns:p14="http://schemas.microsoft.com/office/powerpoint/2010/main" val="166085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76B2-F008-7047-88EF-E8652D2A8341}"/>
              </a:ext>
            </a:extLst>
          </p:cNvPr>
          <p:cNvSpPr>
            <a:spLocks noGrp="1"/>
          </p:cNvSpPr>
          <p:nvPr>
            <p:ph type="title"/>
          </p:nvPr>
        </p:nvSpPr>
        <p:spPr>
          <a:xfrm>
            <a:off x="1371600" y="263769"/>
            <a:ext cx="9601200" cy="1485900"/>
          </a:xfrm>
        </p:spPr>
        <p:txBody>
          <a:bodyPr/>
          <a:lstStyle/>
          <a:p>
            <a:r>
              <a:rPr lang="en-US" dirty="0"/>
              <a:t>Meet our community partner…</a:t>
            </a:r>
          </a:p>
        </p:txBody>
      </p:sp>
      <p:sp>
        <p:nvSpPr>
          <p:cNvPr id="3" name="Content Placeholder 2">
            <a:extLst>
              <a:ext uri="{FF2B5EF4-FFF2-40B4-BE49-F238E27FC236}">
                <a16:creationId xmlns:a16="http://schemas.microsoft.com/office/drawing/2014/main" id="{02A17D03-73BA-0345-9D36-C8237F4113F0}"/>
              </a:ext>
            </a:extLst>
          </p:cNvPr>
          <p:cNvSpPr>
            <a:spLocks noGrp="1"/>
          </p:cNvSpPr>
          <p:nvPr>
            <p:ph idx="1"/>
          </p:nvPr>
        </p:nvSpPr>
        <p:spPr>
          <a:xfrm>
            <a:off x="1371600" y="1153550"/>
            <a:ext cx="9601200" cy="2855742"/>
          </a:xfrm>
        </p:spPr>
        <p:txBody>
          <a:bodyPr>
            <a:normAutofit lnSpcReduction="10000"/>
          </a:bodyPr>
          <a:lstStyle/>
          <a:p>
            <a:r>
              <a:rPr lang="en-US" dirty="0"/>
              <a:t>South Grade Elementary School (Title 1, low-income school in Lake Worth, FL)</a:t>
            </a:r>
          </a:p>
          <a:p>
            <a:r>
              <a:rPr lang="en-US" dirty="0"/>
              <a:t>Ms. Maddox’s 3</a:t>
            </a:r>
            <a:r>
              <a:rPr lang="en-US" baseline="30000" dirty="0"/>
              <a:t>rd</a:t>
            </a:r>
            <a:r>
              <a:rPr lang="en-US" dirty="0"/>
              <a:t> grade class has 22 students: 45% were born in another country</a:t>
            </a:r>
          </a:p>
          <a:p>
            <a:pPr lvl="0"/>
            <a:r>
              <a:rPr lang="en-US" dirty="0"/>
              <a:t>90% are either immigrants themselves or are part of immigrant families</a:t>
            </a:r>
          </a:p>
          <a:p>
            <a:pPr lvl="0"/>
            <a:r>
              <a:rPr lang="en-US" dirty="0"/>
              <a:t>23% are migrants, meaning they move often to work the fields</a:t>
            </a:r>
          </a:p>
          <a:p>
            <a:pPr lvl="1"/>
            <a:r>
              <a:rPr lang="en-US" dirty="0"/>
              <a:t>From Ms. Maddox: ”When they move, they work in the fields too, not just their parents, picking blueberries (the most common one I've heard). This is hard for my students who are often taken out of school in the Spring and do not return until the winter. They miss a lot of school and become very far behind.”</a:t>
            </a:r>
          </a:p>
        </p:txBody>
      </p:sp>
      <p:sp>
        <p:nvSpPr>
          <p:cNvPr id="4" name="Content Placeholder 2">
            <a:extLst>
              <a:ext uri="{FF2B5EF4-FFF2-40B4-BE49-F238E27FC236}">
                <a16:creationId xmlns:a16="http://schemas.microsoft.com/office/drawing/2014/main" id="{878E63F4-4A46-D641-8A62-80CC489D27CA}"/>
              </a:ext>
            </a:extLst>
          </p:cNvPr>
          <p:cNvSpPr txBox="1">
            <a:spLocks/>
          </p:cNvSpPr>
          <p:nvPr/>
        </p:nvSpPr>
        <p:spPr>
          <a:xfrm>
            <a:off x="1371600" y="3840480"/>
            <a:ext cx="9601200" cy="313006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Of the 22 students, only 3 (14%) are native English speakers. For 40% (9 students), Spanish is their first language. One student's first language is Haitian Creole.  About 45% of the students speak Mayan dialects from Guatemala.</a:t>
            </a:r>
          </a:p>
          <a:p>
            <a:pPr lvl="1"/>
            <a:r>
              <a:rPr lang="en-US" dirty="0"/>
              <a:t>From Ms. Maddox: “These Mayan dialects make the transition to America especially hard because there are so few other people who speak the same language. They have a hard time in school without any peer support and their families have a hard time navigating life in America.”</a:t>
            </a:r>
          </a:p>
          <a:p>
            <a:r>
              <a:rPr lang="en-US" dirty="0"/>
              <a:t>Three students came to this country in 2018 and three others came in 2017. The rest came around 2015. </a:t>
            </a:r>
          </a:p>
        </p:txBody>
      </p:sp>
    </p:spTree>
    <p:extLst>
      <p:ext uri="{BB962C8B-B14F-4D97-AF65-F5344CB8AC3E}">
        <p14:creationId xmlns:p14="http://schemas.microsoft.com/office/powerpoint/2010/main" val="97567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244A-6C25-6F45-B37C-51EB4272CF15}"/>
              </a:ext>
            </a:extLst>
          </p:cNvPr>
          <p:cNvSpPr>
            <a:spLocks noGrp="1"/>
          </p:cNvSpPr>
          <p:nvPr>
            <p:ph type="title"/>
          </p:nvPr>
        </p:nvSpPr>
        <p:spPr>
          <a:xfrm>
            <a:off x="1371600" y="274906"/>
            <a:ext cx="9601200" cy="1485900"/>
          </a:xfrm>
        </p:spPr>
        <p:txBody>
          <a:bodyPr/>
          <a:lstStyle/>
          <a:p>
            <a:r>
              <a:rPr lang="en-US" dirty="0"/>
              <a:t>Our final product…</a:t>
            </a:r>
          </a:p>
        </p:txBody>
      </p:sp>
      <p:sp>
        <p:nvSpPr>
          <p:cNvPr id="3" name="Content Placeholder 2">
            <a:extLst>
              <a:ext uri="{FF2B5EF4-FFF2-40B4-BE49-F238E27FC236}">
                <a16:creationId xmlns:a16="http://schemas.microsoft.com/office/drawing/2014/main" id="{97396B70-CE65-734B-8554-24DD0D279892}"/>
              </a:ext>
            </a:extLst>
          </p:cNvPr>
          <p:cNvSpPr>
            <a:spLocks noGrp="1"/>
          </p:cNvSpPr>
          <p:nvPr>
            <p:ph idx="1"/>
          </p:nvPr>
        </p:nvSpPr>
        <p:spPr>
          <a:xfrm>
            <a:off x="1371600" y="688879"/>
            <a:ext cx="10459329" cy="2940147"/>
          </a:xfrm>
        </p:spPr>
        <p:txBody>
          <a:bodyPr>
            <a:normAutofit/>
          </a:bodyPr>
          <a:lstStyle/>
          <a:p>
            <a:endParaRPr lang="en-US" dirty="0"/>
          </a:p>
          <a:p>
            <a:r>
              <a:rPr lang="en-US" b="1" dirty="0"/>
              <a:t>Instructions for FIU students: </a:t>
            </a:r>
            <a:r>
              <a:rPr lang="en-US" i="1" dirty="0"/>
              <a:t>You are going to work in small groups to create video messages for these students on one of the following themes: embracing multiple cultures, welcoming immigrant students, the importance of school, and college as a goal for the future. We will then compile our small group videos into a larger video to share with Ms. Maddox’s class.</a:t>
            </a:r>
          </a:p>
          <a:p>
            <a:r>
              <a:rPr lang="en-US" dirty="0"/>
              <a:t>View our finished video </a:t>
            </a:r>
            <a:r>
              <a:rPr lang="en-US" dirty="0">
                <a:hlinkClick r:id="rId2"/>
              </a:rPr>
              <a:t>here</a:t>
            </a:r>
            <a:r>
              <a:rPr lang="en-US" dirty="0"/>
              <a:t>.</a:t>
            </a:r>
          </a:p>
          <a:p>
            <a:pPr marL="0" indent="0">
              <a:buNone/>
            </a:pPr>
            <a:endParaRPr lang="en-US" dirty="0"/>
          </a:p>
        </p:txBody>
      </p:sp>
      <p:pic>
        <p:nvPicPr>
          <p:cNvPr id="6" name="Picture 5">
            <a:extLst>
              <a:ext uri="{FF2B5EF4-FFF2-40B4-BE49-F238E27FC236}">
                <a16:creationId xmlns:a16="http://schemas.microsoft.com/office/drawing/2014/main" id="{A25082C6-E649-884D-894E-97A0B8F6A9A0}"/>
              </a:ext>
            </a:extLst>
          </p:cNvPr>
          <p:cNvPicPr>
            <a:picLocks noChangeAspect="1"/>
          </p:cNvPicPr>
          <p:nvPr/>
        </p:nvPicPr>
        <p:blipFill>
          <a:blip r:embed="rId3"/>
          <a:stretch>
            <a:fillRect/>
          </a:stretch>
        </p:blipFill>
        <p:spPr>
          <a:xfrm>
            <a:off x="5556739" y="2518998"/>
            <a:ext cx="5457090" cy="4092818"/>
          </a:xfrm>
          <a:prstGeom prst="rect">
            <a:avLst/>
          </a:prstGeom>
          <a:ln>
            <a:solidFill>
              <a:schemeClr val="tx1"/>
            </a:solidFill>
          </a:ln>
        </p:spPr>
      </p:pic>
      <p:sp>
        <p:nvSpPr>
          <p:cNvPr id="7" name="Rectangle 6">
            <a:extLst>
              <a:ext uri="{FF2B5EF4-FFF2-40B4-BE49-F238E27FC236}">
                <a16:creationId xmlns:a16="http://schemas.microsoft.com/office/drawing/2014/main" id="{C79A8962-DD63-B143-9109-E68DB36F3E9C}"/>
              </a:ext>
            </a:extLst>
          </p:cNvPr>
          <p:cNvSpPr/>
          <p:nvPr/>
        </p:nvSpPr>
        <p:spPr>
          <a:xfrm>
            <a:off x="1921413" y="3629026"/>
            <a:ext cx="3353972" cy="2031325"/>
          </a:xfrm>
          <a:prstGeom prst="rect">
            <a:avLst/>
          </a:prstGeom>
        </p:spPr>
        <p:txBody>
          <a:bodyPr wrap="square">
            <a:spAutoFit/>
          </a:bodyPr>
          <a:lstStyle/>
          <a:p>
            <a:pPr algn="r"/>
            <a:r>
              <a:rPr lang="en-US" b="1" dirty="0"/>
              <a:t>After sharing the video, we had a live video conference call with Ms. Maddox’s class. They sent us these questions ahead of time, and we used them to guide our video discussion:</a:t>
            </a:r>
          </a:p>
          <a:p>
            <a:pPr algn="r"/>
            <a:endParaRPr lang="en-US" b="1" dirty="0"/>
          </a:p>
        </p:txBody>
      </p:sp>
    </p:spTree>
    <p:extLst>
      <p:ext uri="{BB962C8B-B14F-4D97-AF65-F5344CB8AC3E}">
        <p14:creationId xmlns:p14="http://schemas.microsoft.com/office/powerpoint/2010/main" val="41386078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81B0FBECAB948BAAF840743303AF5" ma:contentTypeVersion="13" ma:contentTypeDescription="Create a new document." ma:contentTypeScope="" ma:versionID="2885c2ae42ffc538e85aa3e5b08cfb46">
  <xsd:schema xmlns:xsd="http://www.w3.org/2001/XMLSchema" xmlns:xs="http://www.w3.org/2001/XMLSchema" xmlns:p="http://schemas.microsoft.com/office/2006/metadata/properties" xmlns:ns3="e862de5c-46ea-4abf-a74c-63abe5f1b83c" xmlns:ns4="47627b43-36d7-4e55-ad3d-3570290b4875" targetNamespace="http://schemas.microsoft.com/office/2006/metadata/properties" ma:root="true" ma:fieldsID="43a52e6e08e1e7e615fbe24e443a166f" ns3:_="" ns4:_="">
    <xsd:import namespace="e862de5c-46ea-4abf-a74c-63abe5f1b83c"/>
    <xsd:import namespace="47627b43-36d7-4e55-ad3d-3570290b487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2de5c-46ea-4abf-a74c-63abe5f1b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627b43-36d7-4e55-ad3d-3570290b48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F8BE5C-0BFE-4135-8666-687AB7BD8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2de5c-46ea-4abf-a74c-63abe5f1b83c"/>
    <ds:schemaRef ds:uri="47627b43-36d7-4e55-ad3d-3570290b4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171D82-1370-4ACD-BFA3-16633BA1F269}">
  <ds:schemaRefs>
    <ds:schemaRef ds:uri="http://schemas.microsoft.com/sharepoint/v3/contenttype/forms"/>
  </ds:schemaRefs>
</ds:datastoreItem>
</file>

<file path=customXml/itemProps3.xml><?xml version="1.0" encoding="utf-8"?>
<ds:datastoreItem xmlns:ds="http://schemas.openxmlformats.org/officeDocument/2006/customXml" ds:itemID="{50740BDA-5706-47D6-B6F2-625BD9D6C65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862de5c-46ea-4abf-a74c-63abe5f1b83c"/>
    <ds:schemaRef ds:uri="47627b43-36d7-4e55-ad3d-3570290b487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Crop</Template>
  <TotalTime>72</TotalTime>
  <Words>547</Words>
  <Application>Microsoft Office PowerPoint</Application>
  <PresentationFormat>Widescreen</PresentationFormat>
  <Paragraphs>19</Paragraphs>
  <Slides>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Franklin Gothic Book</vt:lpstr>
      <vt:lpstr>Crop</vt:lpstr>
      <vt:lpstr>The Muted Group Video Project…</vt:lpstr>
      <vt:lpstr>Meet our community partner…</vt:lpstr>
      <vt:lpstr>Our final product…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Muted group video project</dc:title>
  <dc:creator>Christine Martorana</dc:creator>
  <cp:lastModifiedBy>Ana Menendez</cp:lastModifiedBy>
  <cp:revision>21</cp:revision>
  <dcterms:created xsi:type="dcterms:W3CDTF">2019-05-22T18:21:34Z</dcterms:created>
  <dcterms:modified xsi:type="dcterms:W3CDTF">2019-11-15T13:08:29Z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0x0101001CD81B0FBECAB948BAAF840743303AF5</vt:lpwstr>
  </property>
</Properties>
</file>