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5" name="Shape 14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308599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-929606" y="-12700"/>
            <a:ext cx="16551777" cy="1103451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Image"/>
          <p:cNvSpPr/>
          <p:nvPr>
            <p:ph type="pic" idx="13"/>
          </p:nvPr>
        </p:nvSpPr>
        <p:spPr>
          <a:xfrm>
            <a:off x="5493159" y="2743200"/>
            <a:ext cx="7889605" cy="701298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8" name="Title Text"/>
          <p:cNvSpPr txBox="1"/>
          <p:nvPr>
            <p:ph type="title"/>
          </p:nvPr>
        </p:nvSpPr>
        <p:spPr>
          <a:xfrm>
            <a:off x="355600" y="254000"/>
            <a:ext cx="12293600" cy="2438400"/>
          </a:xfrm>
          <a:prstGeom prst="rect">
            <a:avLst/>
          </a:prstGeom>
        </p:spPr>
        <p:txBody>
          <a:bodyPr/>
          <a:lstStyle>
            <a:lvl1pPr>
              <a:defRPr cap="all" sz="7200">
                <a:solidFill>
                  <a:srgbClr val="535353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9" name="Body Level One…"/>
          <p:cNvSpPr txBox="1"/>
          <p:nvPr>
            <p:ph type="body" sz="half" idx="1"/>
          </p:nvPr>
        </p:nvSpPr>
        <p:spPr>
          <a:xfrm>
            <a:off x="355600" y="2730500"/>
            <a:ext cx="5892800" cy="6299200"/>
          </a:xfrm>
          <a:prstGeom prst="rect">
            <a:avLst/>
          </a:prstGeom>
        </p:spPr>
        <p:txBody>
          <a:bodyPr/>
          <a:lstStyle>
            <a:lvl1pPr marL="431800" indent="-431800">
              <a:spcBef>
                <a:spcPts val="3800"/>
              </a:spcBef>
              <a:buClrTx/>
              <a:buSzPct val="82000"/>
              <a:defRPr sz="3800">
                <a:solidFill>
                  <a:srgbClr val="535353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 marL="863600" indent="-431800">
              <a:spcBef>
                <a:spcPts val="3800"/>
              </a:spcBef>
              <a:buClrTx/>
              <a:buSzPct val="82000"/>
              <a:defRPr sz="3800">
                <a:solidFill>
                  <a:srgbClr val="535353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2pPr>
            <a:lvl3pPr marL="1295400" indent="-431800">
              <a:spcBef>
                <a:spcPts val="3800"/>
              </a:spcBef>
              <a:buClrTx/>
              <a:buSzPct val="82000"/>
              <a:defRPr sz="3800">
                <a:solidFill>
                  <a:srgbClr val="535353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3pPr>
            <a:lvl4pPr marL="1727200" indent="-431800">
              <a:spcBef>
                <a:spcPts val="3800"/>
              </a:spcBef>
              <a:buClrTx/>
              <a:buSzPct val="82000"/>
              <a:defRPr sz="3800">
                <a:solidFill>
                  <a:srgbClr val="535353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4pPr>
            <a:lvl5pPr marL="2159000" indent="-431800">
              <a:spcBef>
                <a:spcPts val="3800"/>
              </a:spcBef>
              <a:buClrTx/>
              <a:buSzPct val="82000"/>
              <a:defRPr sz="3800">
                <a:solidFill>
                  <a:srgbClr val="535353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0" name="Slide Number"/>
          <p:cNvSpPr txBox="1"/>
          <p:nvPr>
            <p:ph type="sldNum" sz="quarter" idx="2"/>
          </p:nvPr>
        </p:nvSpPr>
        <p:spPr>
          <a:xfrm>
            <a:off x="6324599" y="9270999"/>
            <a:ext cx="342901" cy="355601"/>
          </a:xfrm>
          <a:prstGeom prst="rect">
            <a:avLst/>
          </a:prstGeom>
        </p:spPr>
        <p:txBody>
          <a:bodyPr anchor="b"/>
          <a:lstStyle>
            <a:lvl1pPr>
              <a:defRPr sz="1800">
                <a:solidFill>
                  <a:srgbClr val="535353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Image"/>
          <p:cNvSpPr/>
          <p:nvPr>
            <p:ph type="pic" idx="13"/>
          </p:nvPr>
        </p:nvSpPr>
        <p:spPr>
          <a:xfrm>
            <a:off x="-2552700" y="0"/>
            <a:ext cx="17339734" cy="9753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xfrm>
            <a:off x="6324599" y="9270999"/>
            <a:ext cx="342901" cy="355601"/>
          </a:xfrm>
          <a:prstGeom prst="rect">
            <a:avLst/>
          </a:prstGeom>
        </p:spPr>
        <p:txBody>
          <a:bodyPr anchor="b"/>
          <a:lstStyle>
            <a:lvl1pPr>
              <a:defRPr sz="1800">
                <a:solidFill>
                  <a:srgbClr val="535353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2-033_1302x975.jpeg"/>
          <p:cNvSpPr/>
          <p:nvPr>
            <p:ph type="pic" sz="quarter" idx="13"/>
          </p:nvPr>
        </p:nvSpPr>
        <p:spPr>
          <a:xfrm>
            <a:off x="6654800" y="4965700"/>
            <a:ext cx="5803900" cy="434623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36" name="Image"/>
          <p:cNvSpPr/>
          <p:nvPr>
            <p:ph type="pic" sz="quarter" idx="14"/>
          </p:nvPr>
        </p:nvSpPr>
        <p:spPr>
          <a:xfrm>
            <a:off x="6667500" y="444500"/>
            <a:ext cx="5803900" cy="434623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37" name="2-10-superquadro_1631x2178.jpeg"/>
          <p:cNvSpPr/>
          <p:nvPr>
            <p:ph type="pic" idx="15"/>
          </p:nvPr>
        </p:nvSpPr>
        <p:spPr>
          <a:xfrm>
            <a:off x="-939561" y="482600"/>
            <a:ext cx="7995295" cy="106816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38" name="Slide Number"/>
          <p:cNvSpPr txBox="1"/>
          <p:nvPr>
            <p:ph type="sldNum" sz="quarter" idx="2"/>
          </p:nvPr>
        </p:nvSpPr>
        <p:spPr>
          <a:xfrm>
            <a:off x="6324599" y="9270999"/>
            <a:ext cx="342901" cy="355601"/>
          </a:xfrm>
          <a:prstGeom prst="rect">
            <a:avLst/>
          </a:prstGeom>
        </p:spPr>
        <p:txBody>
          <a:bodyPr anchor="b"/>
          <a:lstStyle>
            <a:lvl1pPr>
              <a:defRPr sz="1800">
                <a:solidFill>
                  <a:srgbClr val="535353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-647700" y="508000"/>
            <a:ext cx="12369801" cy="614253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13"/>
          </p:nvPr>
        </p:nvSpPr>
        <p:spPr>
          <a:xfrm>
            <a:off x="2451058" y="-138499"/>
            <a:ext cx="13525502" cy="90170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13"/>
          </p:nvPr>
        </p:nvSpPr>
        <p:spPr>
          <a:xfrm>
            <a:off x="4473575" y="2032000"/>
            <a:ext cx="10287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Tx/>
              <a:defRPr sz="2800"/>
            </a:lvl1pPr>
            <a:lvl2pPr marL="685800" indent="-342900">
              <a:spcBef>
                <a:spcPts val="3200"/>
              </a:spcBef>
              <a:buClrTx/>
              <a:defRPr sz="2800"/>
            </a:lvl2pPr>
            <a:lvl3pPr marL="1028700" indent="-342900">
              <a:spcBef>
                <a:spcPts val="3200"/>
              </a:spcBef>
              <a:buClrTx/>
              <a:defRPr sz="2800"/>
            </a:lvl3pPr>
            <a:lvl4pPr marL="1371600" indent="-342900">
              <a:spcBef>
                <a:spcPts val="3200"/>
              </a:spcBef>
              <a:buClrTx/>
              <a:defRPr sz="2800"/>
            </a:lvl4pPr>
            <a:lvl5pPr marL="1714500" indent="-342900">
              <a:spcBef>
                <a:spcPts val="3200"/>
              </a:spcBef>
              <a:buClrTx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426200" y="4965700"/>
            <a:ext cx="5886450" cy="3924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37350" y="639233"/>
            <a:ext cx="5880100" cy="39200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15"/>
          </p:nvPr>
        </p:nvSpPr>
        <p:spPr>
          <a:xfrm>
            <a:off x="-3400425" y="-127000"/>
            <a:ext cx="13525500" cy="9017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jpeg"/><Relationship Id="rId3" Type="http://schemas.openxmlformats.org/officeDocument/2006/relationships/image" Target="../media/image1.tif"/><Relationship Id="rId4" Type="http://schemas.openxmlformats.org/officeDocument/2006/relationships/image" Target="../media/image4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MMS-hero.jpg" descr="MMS-hero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12505" t="0" r="12505" b="0"/>
          <a:stretch>
            <a:fillRect/>
          </a:stretch>
        </p:blipFill>
        <p:spPr>
          <a:xfrm>
            <a:off x="-80517" y="-60461"/>
            <a:ext cx="13166030" cy="9874522"/>
          </a:xfrm>
          <a:prstGeom prst="rect">
            <a:avLst/>
          </a:prstGeom>
        </p:spPr>
      </p:pic>
      <p:sp>
        <p:nvSpPr>
          <p:cNvPr id="148" name="URBAN Ruins…"/>
          <p:cNvSpPr txBox="1"/>
          <p:nvPr/>
        </p:nvSpPr>
        <p:spPr>
          <a:xfrm>
            <a:off x="10443" y="63499"/>
            <a:ext cx="12983915" cy="2032001"/>
          </a:xfrm>
          <a:prstGeom prst="rect">
            <a:avLst/>
          </a:prstGeom>
          <a:solidFill>
            <a:srgbClr val="6C6C6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0" cap="all" sz="6700">
                <a:solidFill>
                  <a:srgbClr val="535353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URBAN Ruins</a:t>
            </a:r>
          </a:p>
          <a:p>
            <a:pPr>
              <a:defRPr b="0" cap="all" sz="6700">
                <a:solidFill>
                  <a:srgbClr val="535353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And the Neo-Picturesque</a:t>
            </a:r>
          </a:p>
        </p:txBody>
      </p:sp>
      <p:sp>
        <p:nvSpPr>
          <p:cNvPr id="149" name="“The neo-picturesque is an art practice that uses the medium of landscape to preserve, enhance, and shape environmental memory – memory in the form of experiences of a material past.”"/>
          <p:cNvSpPr txBox="1"/>
          <p:nvPr/>
        </p:nvSpPr>
        <p:spPr>
          <a:xfrm>
            <a:off x="148033" y="5669889"/>
            <a:ext cx="4817602" cy="3951022"/>
          </a:xfrm>
          <a:prstGeom prst="rect">
            <a:avLst/>
          </a:prstGeom>
          <a:solidFill>
            <a:srgbClr val="577FB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spcBef>
                <a:spcPts val="4200"/>
              </a:spcBef>
              <a:defRPr b="0" sz="3200"/>
            </a:lvl1pPr>
          </a:lstStyle>
          <a:p>
            <a:pPr/>
            <a:r>
              <a:t>“The neo-picturesque is an art practice that uses the medium of landscape to preserve, enhance, and shape environmental memory – memory in the form of experiences of a material past.”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marinestadium_hox2.jpg" descr="marinestadium_hox2.jpg"/>
          <p:cNvPicPr>
            <a:picLocks noChangeAspect="1"/>
          </p:cNvPicPr>
          <p:nvPr>
            <p:ph type="pic" idx="14"/>
          </p:nvPr>
        </p:nvPicPr>
        <p:blipFill>
          <a:blip r:embed="rId2">
            <a:extLst/>
          </a:blip>
          <a:srcRect l="4085" t="0" r="4085" b="0"/>
          <a:stretch>
            <a:fillRect/>
          </a:stretch>
        </p:blipFill>
        <p:spPr>
          <a:xfrm>
            <a:off x="6664613" y="508000"/>
            <a:ext cx="5803901" cy="4216400"/>
          </a:xfrm>
          <a:prstGeom prst="rect">
            <a:avLst/>
          </a:prstGeom>
        </p:spPr>
      </p:pic>
      <p:pic>
        <p:nvPicPr>
          <p:cNvPr id="152" name="Image" descr="Image"/>
          <p:cNvPicPr>
            <a:picLocks noChangeAspect="1"/>
          </p:cNvPicPr>
          <p:nvPr>
            <p:ph type="pic" idx="15"/>
          </p:nvPr>
        </p:nvPicPr>
        <p:blipFill>
          <a:blip r:embed="rId3">
            <a:extLst/>
          </a:blip>
          <a:srcRect l="23947" t="0" r="23947" b="0"/>
          <a:stretch>
            <a:fillRect/>
          </a:stretch>
        </p:blipFill>
        <p:spPr>
          <a:xfrm>
            <a:off x="533400" y="508000"/>
            <a:ext cx="5808231" cy="8737600"/>
          </a:xfrm>
          <a:prstGeom prst="rect">
            <a:avLst/>
          </a:prstGeom>
        </p:spPr>
      </p:pic>
      <p:pic>
        <p:nvPicPr>
          <p:cNvPr id="153" name="metalocus-miamistadium-hcandelas-01.jpg" descr="metalocus-miamistadium-hcandelas-01.jpg"/>
          <p:cNvPicPr>
            <a:picLocks noChangeAspect="1"/>
          </p:cNvPicPr>
          <p:nvPr/>
        </p:nvPicPr>
        <p:blipFill>
          <a:blip r:embed="rId4">
            <a:extLst/>
          </a:blip>
          <a:srcRect l="9168" t="0" r="9168" b="0"/>
          <a:stretch>
            <a:fillRect/>
          </a:stretch>
        </p:blipFill>
        <p:spPr>
          <a:xfrm>
            <a:off x="6709261" y="4994473"/>
            <a:ext cx="5714435" cy="42858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uggestions for Miami Marine Stadium"/>
          <p:cNvSpPr txBox="1"/>
          <p:nvPr>
            <p:ph type="title"/>
          </p:nvPr>
        </p:nvSpPr>
        <p:spPr>
          <a:xfrm>
            <a:off x="355600" y="254000"/>
            <a:ext cx="12293600" cy="1208534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pPr/>
            <a:r>
              <a:t>Suggestions for Miami Marine Stadium </a:t>
            </a:r>
          </a:p>
        </p:txBody>
      </p:sp>
      <p:sp>
        <p:nvSpPr>
          <p:cNvPr id="156" name="Projection on site…"/>
          <p:cNvSpPr txBox="1"/>
          <p:nvPr>
            <p:ph type="body" idx="1"/>
          </p:nvPr>
        </p:nvSpPr>
        <p:spPr>
          <a:xfrm>
            <a:off x="355600" y="1547018"/>
            <a:ext cx="6775103" cy="8111878"/>
          </a:xfrm>
          <a:prstGeom prst="rect">
            <a:avLst/>
          </a:prstGeom>
          <a:ln w="25400">
            <a:solidFill>
              <a:srgbClr val="808785"/>
            </a:solidFill>
          </a:ln>
        </p:spPr>
        <p:txBody>
          <a:bodyPr/>
          <a:lstStyle/>
          <a:p>
            <a:pPr marL="228599" indent="-228599" defTabSz="457200">
              <a:spcBef>
                <a:spcPts val="0"/>
              </a:spcBef>
              <a:buSzPct val="100000"/>
              <a:defRPr b="1" sz="3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Projection on site </a:t>
            </a:r>
          </a:p>
          <a:p>
            <a:pPr marL="228599" indent="-228599" defTabSz="457200">
              <a:spcBef>
                <a:spcPts val="0"/>
              </a:spcBef>
              <a:buSzPct val="100000"/>
              <a:defRPr b="1" sz="3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Un curated spaces</a:t>
            </a:r>
          </a:p>
          <a:p>
            <a:pPr marL="228599" indent="-228599" defTabSz="457200">
              <a:spcBef>
                <a:spcPts val="0"/>
              </a:spcBef>
              <a:buSzPct val="100000"/>
              <a:defRPr b="1" sz="3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Multiple uses</a:t>
            </a:r>
          </a:p>
          <a:p>
            <a:pPr marL="228599" indent="-228599" defTabSz="457200">
              <a:spcBef>
                <a:spcPts val="0"/>
              </a:spcBef>
              <a:buSzPct val="100000"/>
              <a:defRPr b="1" sz="3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Tripartite nature of ruins</a:t>
            </a:r>
          </a:p>
          <a:p>
            <a:pPr marL="228599" indent="-228599" defTabSz="457200">
              <a:spcBef>
                <a:spcPts val="0"/>
              </a:spcBef>
              <a:buSzPct val="100000"/>
              <a:defRPr b="1" sz="3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Sites of resistance </a:t>
            </a:r>
          </a:p>
        </p:txBody>
      </p:sp>
      <p:pic>
        <p:nvPicPr>
          <p:cNvPr id="157" name="USA_Miami_Mari_JPEG_img-04.jpg" descr="USA_Miami_Mari_JPEG_img-04.jpg"/>
          <p:cNvPicPr>
            <a:picLocks noChangeAspect="1"/>
          </p:cNvPicPr>
          <p:nvPr/>
        </p:nvPicPr>
        <p:blipFill>
          <a:blip r:embed="rId2">
            <a:alphaModFix amt="17319"/>
            <a:extLst/>
          </a:blip>
          <a:stretch>
            <a:fillRect/>
          </a:stretch>
        </p:blipFill>
        <p:spPr>
          <a:xfrm>
            <a:off x="-147198" y="362470"/>
            <a:ext cx="13299196" cy="47544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15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15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8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00" fill="hold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00" fill="hold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00" fill="hold"/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00" fill="hold"/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00" fill="hold"/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00" fill="hold"/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00" fill="hold"/>
                                        <p:tgtEl>
                                          <p:spTgt spid="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00" fill="hold"/>
                                        <p:tgtEl>
                                          <p:spTgt spid="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00" fill="hold"/>
                                        <p:tgtEl>
                                          <p:spTgt spid="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00" fill="hold"/>
                                        <p:tgtEl>
                                          <p:spTgt spid="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6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