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3" r:id="rId2"/>
    <p:sldId id="262" r:id="rId3"/>
    <p:sldId id="266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EBD86E-D72B-BCAE-6F4E-AD69EBD27C88}" v="5108" dt="2020-01-14T20:06:33.895"/>
  </p1510:revLst>
</p1510:revInfo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74" autoAdjust="0"/>
  </p:normalViewPr>
  <p:slideViewPr>
    <p:cSldViewPr>
      <p:cViewPr varScale="1">
        <p:scale>
          <a:sx n="84" d="100"/>
          <a:sy n="84" d="100"/>
        </p:scale>
        <p:origin x="114" y="61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1/14/2020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1/14/2020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Click to edit Master subtitle style</a:t>
            </a:r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1/14/2020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1/14/2020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rowan@fiu.edu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rowan@fiu.edu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NonZso" TargetMode="External"/><Relationship Id="rId3" Type="http://schemas.openxmlformats.org/officeDocument/2006/relationships/hyperlink" Target="mailto:Krowan@fiu.edu" TargetMode="External"/><Relationship Id="rId7" Type="http://schemas.openxmlformats.org/officeDocument/2006/relationships/hyperlink" Target="https://bit.ly/386VdUQ" TargetMode="External"/><Relationship Id="rId2" Type="http://schemas.openxmlformats.org/officeDocument/2006/relationships/hyperlink" Target="http://mcpress.media-commons.org/offthetracks/part-one-models-for-collaboration-career-paths-acquiring-institutional-support-and-transformation-in-the-field/a-collaboration/collaborators%E2%80%99-bill-of-rights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bit.ly/2RgsmXl" TargetMode="External"/><Relationship Id="rId5" Type="http://schemas.openxmlformats.org/officeDocument/2006/relationships/hyperlink" Target="https://www.mlajournals.org/doi/pdf/10.1632/prof.2011.2011.1.196" TargetMode="External"/><Relationship Id="rId4" Type="http://schemas.openxmlformats.org/officeDocument/2006/relationships/hyperlink" Target="https://www.mlajournals.org/doi/pdf/10.1632/prof.2011.2011.1.169" TargetMode="External"/><Relationship Id="rId9" Type="http://schemas.openxmlformats.org/officeDocument/2006/relationships/hyperlink" Target="https://bit.ly/2FRqj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H="1" flipV="1">
            <a:off x="1368211" y="280467"/>
            <a:ext cx="9550065" cy="548324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Documenting and Evaluating the DH </a:t>
            </a:r>
            <a:r>
              <a:rPr lang="en-US">
                <a:solidFill>
                  <a:srgbClr val="FFC000"/>
                </a:solidFill>
              </a:rPr>
              <a:t>Project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625" y="1051923"/>
            <a:ext cx="3534078" cy="537762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400" b="1" dirty="0">
                <a:highlight>
                  <a:srgbClr val="FF0000"/>
                </a:highlight>
              </a:rPr>
              <a:t>How will you document?</a:t>
            </a:r>
            <a:endParaRPr lang="en-US"/>
          </a:p>
          <a:p>
            <a:endParaRPr lang="en-US" sz="2000" b="1" dirty="0"/>
          </a:p>
          <a:p>
            <a:pPr marL="342900" indent="-342900">
              <a:buChar char="•"/>
            </a:pPr>
            <a:r>
              <a:rPr lang="en-US" sz="2000" b="1" dirty="0"/>
              <a:t>Analyze your contribution in </a:t>
            </a:r>
            <a:r>
              <a:rPr lang="en-US" sz="2000" b="1"/>
              <a:t>each category by % or hours</a:t>
            </a:r>
            <a:endParaRPr lang="en-US" sz="2000" b="1" dirty="0"/>
          </a:p>
          <a:p>
            <a:pPr marL="800100" lvl="1" indent="-342900">
              <a:buFont typeface="Arial" pitchFamily="34" charset="0"/>
              <a:buChar char="•"/>
            </a:pPr>
            <a:endParaRPr lang="en-US" sz="1600" b="1" dirty="0"/>
          </a:p>
          <a:p>
            <a:pPr marL="342900" indent="-342900">
              <a:buChar char="•"/>
            </a:pPr>
            <a:r>
              <a:rPr lang="en-US" sz="2000" b="1" dirty="0"/>
              <a:t>Time spent on each aspect of the project</a:t>
            </a:r>
          </a:p>
          <a:p>
            <a:pPr marL="800100" lvl="1">
              <a:buFont typeface="Consolas" pitchFamily="49" charset="0"/>
              <a:buChar char="•"/>
            </a:pPr>
            <a:endParaRPr lang="en-US" sz="1600" b="1" dirty="0"/>
          </a:p>
          <a:p>
            <a:pPr marL="342900" indent="-342900">
              <a:buChar char="•"/>
            </a:pPr>
            <a:r>
              <a:rPr lang="en-US" sz="2000" b="1" dirty="0"/>
              <a:t>Have a physical paper format of your project (needed for long-term preservation) </a:t>
            </a:r>
          </a:p>
          <a:p>
            <a:pPr marL="342900" indent="-342900">
              <a:buChar char="•"/>
            </a:pPr>
            <a:endParaRPr lang="en-US" sz="2000" b="1" dirty="0"/>
          </a:p>
          <a:p>
            <a:pPr marL="342900" indent="-342900">
              <a:buChar char="•"/>
            </a:pPr>
            <a:r>
              <a:rPr lang="en-US" sz="2000" b="1"/>
              <a:t>Describe (in detail) the process of creation</a:t>
            </a:r>
            <a:endParaRPr lang="en-US" sz="2000" b="1" dirty="0"/>
          </a:p>
          <a:p>
            <a:pPr marL="342900" indent="-342900">
              <a:buChar char="•"/>
            </a:pPr>
            <a:endParaRPr lang="en-US" sz="2000" b="1" dirty="0"/>
          </a:p>
          <a:p>
            <a:pPr marL="342900" indent="-342900">
              <a:buChar char="•"/>
            </a:pPr>
            <a:r>
              <a:rPr lang="en-US" sz="2000" b="1"/>
              <a:t>Assess and describe the impact of your project to your discipline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63500" y="1773116"/>
            <a:ext cx="5669280" cy="4325642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Research </a:t>
            </a:r>
          </a:p>
          <a:p>
            <a:r>
              <a:rPr lang="en-US" dirty="0">
                <a:ea typeface="+mn-lt"/>
                <a:cs typeface="+mn-lt"/>
              </a:rPr>
              <a:t>Writing contribution</a:t>
            </a:r>
          </a:p>
          <a:p>
            <a:r>
              <a:rPr lang="en-US">
                <a:ea typeface="+mn-lt"/>
                <a:cs typeface="+mn-lt"/>
              </a:rPr>
              <a:t>Time and effort spent in peer to peer review &amp; editing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Design contribution (dynamic sites, exhibits, images) 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Programming 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Specialized content (timelines, charts, etc.) 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Actual collaboration (planning, collaborative work time) 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Logistics (equipment, interns, partners) 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Document the publishing, archiving, preservation, and data storage processes</a:t>
            </a:r>
          </a:p>
          <a:p>
            <a:r>
              <a:rPr lang="en-US"/>
              <a:t>Achievements (funding, usage – users and adopters, acknowledgments)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88832-1AA3-4AB9-8B62-68DF06D94A21}"/>
              </a:ext>
            </a:extLst>
          </p:cNvPr>
          <p:cNvSpPr txBox="1"/>
          <p:nvPr/>
        </p:nvSpPr>
        <p:spPr>
          <a:xfrm>
            <a:off x="4206366" y="6434929"/>
            <a:ext cx="6873752" cy="2585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/>
              <a:t>Kelley Rowan, Digital Archives Librarian, Florida International University; </a:t>
            </a:r>
            <a:r>
              <a:rPr lang="en-US" sz="1200" dirty="0">
                <a:hlinkClick r:id="rId2"/>
              </a:rPr>
              <a:t>Krowan@fiu.edu</a:t>
            </a:r>
            <a:r>
              <a:rPr lang="en-US" sz="1200" dirty="0"/>
              <a:t>; 305-348-1079</a:t>
            </a:r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2D384-930E-47D1-A571-443CD9F8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923" y="538179"/>
            <a:ext cx="9485138" cy="661931"/>
          </a:xfrm>
        </p:spPr>
        <p:txBody>
          <a:bodyPr/>
          <a:lstStyle/>
          <a:p>
            <a:r>
              <a:rPr lang="en-US">
                <a:solidFill>
                  <a:srgbClr val="FFC000"/>
                </a:solidFill>
                <a:ea typeface="+mj-lt"/>
                <a:cs typeface="+mj-lt"/>
              </a:rPr>
              <a:t>Documenting and Evaluating the DH Project</a:t>
            </a:r>
            <a:endParaRPr lang="en-US">
              <a:ea typeface="+mj-lt"/>
              <a:cs typeface="+mj-lt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C490-99C3-4521-9F65-8E9316BF0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9183" y="1863983"/>
            <a:ext cx="4419599" cy="42672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ALWAYS evaluate a project in its native format!</a:t>
            </a:r>
          </a:p>
          <a:p>
            <a:r>
              <a:rPr lang="en-US"/>
              <a:t>What is the scholarly question or argument and how well is it addressed?</a:t>
            </a:r>
            <a:endParaRPr lang="en-US" dirty="0"/>
          </a:p>
          <a:p>
            <a:r>
              <a:rPr lang="en-US"/>
              <a:t>Originality: what gap in knowledge, visualization, research, does the project fill?</a:t>
            </a:r>
            <a:endParaRPr lang="en-US" dirty="0"/>
          </a:p>
          <a:p>
            <a:r>
              <a:rPr lang="en-US"/>
              <a:t>Assess the impact of the project to the field.</a:t>
            </a:r>
          </a:p>
          <a:p>
            <a:r>
              <a:rPr lang="en-US"/>
              <a:t>Give weight to the diverse skills and knowledge used to create the project.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B0AB1-F5A4-423D-B222-3CD782F97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7855" y="1831169"/>
            <a:ext cx="4419598" cy="42672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Read the MLA Guidelines for evaluating DH projects</a:t>
            </a:r>
          </a:p>
          <a:p>
            <a:r>
              <a:rPr lang="en-US"/>
              <a:t>Review Emory College's Appendix D for evaluating DH projects</a:t>
            </a:r>
          </a:p>
          <a:p>
            <a:r>
              <a:rPr lang="en-US"/>
              <a:t>Engage scholars knowledgeable in DH</a:t>
            </a:r>
            <a:endParaRPr lang="en-US" dirty="0"/>
          </a:p>
          <a:p>
            <a:r>
              <a:rPr lang="en-US"/>
              <a:t>Develop a section that specifically addresses DH in tenure/promotion materials</a:t>
            </a:r>
            <a:endParaRPr lang="en-US" dirty="0"/>
          </a:p>
          <a:p>
            <a:r>
              <a:rPr lang="en-US"/>
              <a:t>Provide education on DH research to all those who will be evaluators within an institution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C7DC74-31E2-4012-9929-2AAB3D971647}"/>
              </a:ext>
            </a:extLst>
          </p:cNvPr>
          <p:cNvSpPr txBox="1"/>
          <p:nvPr/>
        </p:nvSpPr>
        <p:spPr>
          <a:xfrm>
            <a:off x="2565663" y="6361207"/>
            <a:ext cx="6873752" cy="2585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/>
              <a:t>Kelley Rowan, Digital Archives Librarian, Florida International University; </a:t>
            </a:r>
            <a:r>
              <a:rPr lang="en-US" sz="1200" dirty="0">
                <a:hlinkClick r:id="rId2"/>
              </a:rPr>
              <a:t>Krowan@fiu.edu</a:t>
            </a:r>
            <a:r>
              <a:rPr lang="en-US" sz="1200" dirty="0"/>
              <a:t>; 305-348-1079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50CA87-87BB-4523-A8C6-D66E4CD941BE}"/>
              </a:ext>
            </a:extLst>
          </p:cNvPr>
          <p:cNvSpPr txBox="1"/>
          <p:nvPr/>
        </p:nvSpPr>
        <p:spPr>
          <a:xfrm>
            <a:off x="290512" y="1042919"/>
            <a:ext cx="1171450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highlight>
                  <a:srgbClr val="FF0000"/>
                </a:highlight>
                <a:ea typeface="+mn-lt"/>
                <a:cs typeface="+mn-lt"/>
              </a:rPr>
              <a:t>Keep in mind that the development of web sites, the use of digital tools,software,equipment, and the creation of design elements are extremely</a:t>
            </a:r>
            <a:endParaRPr lang="en-US" sz="1400" dirty="0">
              <a:highlight>
                <a:srgbClr val="FF0000"/>
              </a:highlight>
              <a:ea typeface="+mn-lt"/>
              <a:cs typeface="+mn-lt"/>
            </a:endParaRPr>
          </a:p>
          <a:p>
            <a:pPr algn="ctr"/>
            <a:r>
              <a:rPr lang="en-US" sz="1400" dirty="0">
                <a:highlight>
                  <a:srgbClr val="FF0000"/>
                </a:highlight>
                <a:ea typeface="+mn-lt"/>
                <a:cs typeface="+mn-lt"/>
              </a:rPr>
              <a:t> labor-</a:t>
            </a:r>
            <a:r>
              <a:rPr lang="en-US" sz="1400">
                <a:highlight>
                  <a:srgbClr val="FF0000"/>
                </a:highlight>
                <a:ea typeface="+mn-lt"/>
                <a:cs typeface="+mn-lt"/>
              </a:rPr>
              <a:t>intensive and employ a diverse set of skills not found in the traditional research paper or journal article.</a:t>
            </a:r>
            <a:endParaRPr lang="en-US" sz="1400">
              <a:highlight>
                <a:srgbClr val="FF00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E3FC46-5FA5-45C4-AE2E-E4FB5846A1A3}"/>
              </a:ext>
            </a:extLst>
          </p:cNvPr>
          <p:cNvSpPr txBox="1"/>
          <p:nvPr/>
        </p:nvSpPr>
        <p:spPr>
          <a:xfrm>
            <a:off x="10870577" y="1830441"/>
            <a:ext cx="1134439" cy="31116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solidFill>
                  <a:srgbClr val="FFC000"/>
                </a:solidFill>
                <a:ea typeface="+mn-lt"/>
                <a:cs typeface="+mn-lt"/>
              </a:rPr>
              <a:t> - Delineate and </a:t>
            </a:r>
            <a:r>
              <a:rPr lang="en-US" sz="1000" dirty="0">
                <a:solidFill>
                  <a:srgbClr val="FFC000"/>
                </a:solidFill>
                <a:ea typeface="+mn-lt"/>
                <a:cs typeface="+mn-lt"/>
              </a:rPr>
              <a:t>communicate </a:t>
            </a:r>
            <a:r>
              <a:rPr lang="en-US" sz="1000">
                <a:solidFill>
                  <a:srgbClr val="FFC000"/>
                </a:solidFill>
                <a:ea typeface="+mn-lt"/>
                <a:cs typeface="+mn-lt"/>
              </a:rPr>
              <a:t>responsibilities </a:t>
            </a:r>
            <a:endParaRPr lang="en-US">
              <a:solidFill>
                <a:srgbClr val="FFC000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endParaRPr lang="en-US" sz="1000" dirty="0">
              <a:solidFill>
                <a:srgbClr val="FFC000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1000">
                <a:solidFill>
                  <a:srgbClr val="FFC000"/>
                </a:solidFill>
                <a:ea typeface="+mn-lt"/>
                <a:cs typeface="+mn-lt"/>
              </a:rPr>
              <a:t> - Engage </a:t>
            </a:r>
            <a:r>
              <a:rPr lang="en-US" sz="1000" dirty="0">
                <a:solidFill>
                  <a:srgbClr val="FFC000"/>
                </a:solidFill>
                <a:ea typeface="+mn-lt"/>
                <a:cs typeface="+mn-lt"/>
              </a:rPr>
              <a:t>qualified </a:t>
            </a:r>
            <a:r>
              <a:rPr lang="en-US" sz="1000">
                <a:solidFill>
                  <a:srgbClr val="FFC000"/>
                </a:solidFill>
                <a:ea typeface="+mn-lt"/>
                <a:cs typeface="+mn-lt"/>
              </a:rPr>
              <a:t>reviewers</a:t>
            </a:r>
            <a:endParaRPr lang="en-US">
              <a:solidFill>
                <a:srgbClr val="FFC000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000">
                <a:solidFill>
                  <a:srgbClr val="FFC000"/>
                </a:solidFill>
                <a:ea typeface="+mn-lt"/>
                <a:cs typeface="+mn-lt"/>
              </a:rPr>
              <a:t> - Review </a:t>
            </a:r>
            <a:r>
              <a:rPr lang="en-US" sz="1000" dirty="0">
                <a:solidFill>
                  <a:srgbClr val="FFC000"/>
                </a:solidFill>
                <a:ea typeface="+mn-lt"/>
                <a:cs typeface="+mn-lt"/>
              </a:rPr>
              <a:t>work in the medium in which it was produced </a:t>
            </a:r>
          </a:p>
          <a:p>
            <a:pPr>
              <a:lnSpc>
                <a:spcPct val="90000"/>
              </a:lnSpc>
            </a:pPr>
            <a:endParaRPr lang="en-US" sz="1000" dirty="0">
              <a:solidFill>
                <a:srgbClr val="FFC000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1000">
                <a:solidFill>
                  <a:srgbClr val="FFC000"/>
                </a:solidFill>
                <a:ea typeface="+mn-lt"/>
                <a:cs typeface="+mn-lt"/>
              </a:rPr>
              <a:t> - Seek </a:t>
            </a:r>
            <a:r>
              <a:rPr lang="en-US" sz="1000" dirty="0">
                <a:solidFill>
                  <a:srgbClr val="FFC000"/>
                </a:solidFill>
                <a:ea typeface="+mn-lt"/>
                <a:cs typeface="+mn-lt"/>
              </a:rPr>
              <a:t>interdisciplinary advice </a:t>
            </a:r>
          </a:p>
          <a:p>
            <a:pPr>
              <a:lnSpc>
                <a:spcPct val="90000"/>
              </a:lnSpc>
            </a:pPr>
            <a:endParaRPr lang="en-US" sz="1000" dirty="0">
              <a:solidFill>
                <a:srgbClr val="FFC000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1000">
                <a:solidFill>
                  <a:srgbClr val="FFC000"/>
                </a:solidFill>
                <a:ea typeface="+mn-lt"/>
                <a:cs typeface="+mn-lt"/>
              </a:rPr>
              <a:t> - Stay </a:t>
            </a:r>
            <a:r>
              <a:rPr lang="en-US" sz="1000" dirty="0">
                <a:solidFill>
                  <a:srgbClr val="FFC000"/>
                </a:solidFill>
                <a:ea typeface="+mn-lt"/>
                <a:cs typeface="+mn-lt"/>
              </a:rPr>
              <a:t>informed about accessibility </a:t>
            </a:r>
            <a:r>
              <a:rPr lang="en-US" sz="1000">
                <a:solidFill>
                  <a:srgbClr val="FFC000"/>
                </a:solidFill>
                <a:ea typeface="+mn-lt"/>
                <a:cs typeface="+mn-lt"/>
              </a:rPr>
              <a:t>issues</a:t>
            </a:r>
            <a:endParaRPr lang="en-US" sz="100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140" y="280135"/>
            <a:ext cx="9743298" cy="615182"/>
          </a:xfrm>
        </p:spPr>
        <p:txBody>
          <a:bodyPr/>
          <a:lstStyle/>
          <a:p>
            <a:r>
              <a:rPr lang="en-US">
                <a:solidFill>
                  <a:srgbClr val="FFC000"/>
                </a:solidFill>
                <a:ea typeface="+mj-lt"/>
                <a:cs typeface="+mj-lt"/>
              </a:rPr>
              <a:t>Documenting and Evaluating the DH Project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6148" y="1387832"/>
            <a:ext cx="3757398" cy="5734711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dirty="0"/>
              <a:t>Collaborators’ Bill of Rights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900" dirty="0">
                <a:hlinkClick r:id="rId2"/>
              </a:rPr>
              <a:t>http://mcpress.media-commons.org/offthetracks/part-one-models-for-collaboration-career-paths-acquiring-institutional-support-and-transformation-in-the-field/a-collaboration/collaborators%E2%80%99-bill-of-rights/</a:t>
            </a:r>
            <a:endParaRPr lang="en-US" sz="900">
              <a:ea typeface="+mn-lt"/>
              <a:cs typeface="+mn-lt"/>
            </a:endParaRPr>
          </a:p>
          <a:p>
            <a:r>
              <a:rPr lang="en-US"/>
              <a:t>1 All kinds of work on a project are equally deserving of </a:t>
            </a:r>
            <a:r>
              <a:rPr lang="en-US" dirty="0"/>
              <a:t>credit  And all collaborators should be empowered to </a:t>
            </a:r>
            <a:r>
              <a:rPr lang="en-US"/>
              <a:t>take credit for their work.</a:t>
            </a:r>
            <a:endParaRPr lang="en-US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/>
              <a:t>2 Credit should take the form of a legible trail that articulates the nature, extent, and dates of the contribution. 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/>
              <a:t>3 Anyone who collaborated on the project should be listed as author in a fair ordering based on emerging community conventions.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/>
              <a:t>4 On websites there should be a prominent “credits” link on the main page with PIs or project leads listed first. </a:t>
            </a:r>
            <a:endParaRPr lang="en-US" dirty="0">
              <a:ea typeface="+mn-lt"/>
              <a:cs typeface="+mn-lt"/>
            </a:endParaRPr>
          </a:p>
          <a:p>
            <a:r>
              <a:rPr lang="en-US" dirty="0"/>
              <a:t>5  Your CV is </a:t>
            </a:r>
            <a:r>
              <a:rPr lang="en-US" b="1" dirty="0"/>
              <a:t>YOUR</a:t>
            </a:r>
            <a:r>
              <a:rPr lang="en-US" dirty="0"/>
              <a:t> place for articulating your contribution to a collaboration. Express your contributions honestly and comprehensively.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/>
              <a:t>6 Universities, museums, libraries, and archives are locations of creativity and innovation. Credit for collaborative work should be portable and legible. Collaborators should retain access to the work of the collaboration.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6EF62D-292D-4C95-BC9D-0A4FFFE8D12D}"/>
              </a:ext>
            </a:extLst>
          </p:cNvPr>
          <p:cNvSpPr txBox="1"/>
          <p:nvPr/>
        </p:nvSpPr>
        <p:spPr>
          <a:xfrm>
            <a:off x="1146179" y="6398068"/>
            <a:ext cx="6873752" cy="2585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/>
              <a:t>Kelley Rowan, Digital Archives Librarian, Florida International University; </a:t>
            </a:r>
            <a:r>
              <a:rPr lang="en-US" sz="1200" dirty="0">
                <a:hlinkClick r:id="rId3"/>
              </a:rPr>
              <a:t>Krowan@fiu.edu</a:t>
            </a:r>
            <a:r>
              <a:rPr lang="en-US" sz="1200" dirty="0"/>
              <a:t>; 305-348-1079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F4CA34-1775-4780-B5BC-9AD93DB5429A}"/>
              </a:ext>
            </a:extLst>
          </p:cNvPr>
          <p:cNvSpPr txBox="1"/>
          <p:nvPr/>
        </p:nvSpPr>
        <p:spPr>
          <a:xfrm>
            <a:off x="1526251" y="1799691"/>
            <a:ext cx="6133086" cy="47736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/>
              <a:t>Must-Reads!</a:t>
            </a:r>
            <a:endParaRPr lang="en-US"/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r>
              <a:rPr lang="en-US" sz="1400"/>
              <a:t>Novwiskie, Bethany.(2011) Where Credit is Due: Preconditions for the Evaluation of Collaboratvie Digital Scholarship.</a:t>
            </a:r>
            <a:r>
              <a:rPr lang="en-US" sz="1400" i="1"/>
              <a:t>The Modern Language Association of America.</a:t>
            </a:r>
            <a:r>
              <a:rPr lang="en-US" sz="1400" dirty="0"/>
              <a:t> </a:t>
            </a:r>
            <a:r>
              <a:rPr lang="en-US" sz="1400" dirty="0">
                <a:ea typeface="+mn-lt"/>
                <a:cs typeface="+mn-lt"/>
                <a:hlinkClick r:id="rId4"/>
              </a:rPr>
              <a:t>https://www.mlajournals.org/doi/pdf/10.1632/prof.2011.2011.1.169</a:t>
            </a:r>
            <a:endParaRPr lang="en-US" sz="1400"/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endParaRPr lang="en-US" sz="1400" dirty="0"/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r>
              <a:rPr lang="en-US" sz="1400"/>
              <a:t>Fitzpatrick, Kathleen. (2011) Peer Review, Judgment, and Reading. </a:t>
            </a:r>
            <a:r>
              <a:rPr lang="en-US" sz="1400" i="1"/>
              <a:t>The Modern Language Association of America</a:t>
            </a:r>
            <a:r>
              <a:rPr lang="en-US" sz="1400" dirty="0"/>
              <a:t>. </a:t>
            </a:r>
            <a:r>
              <a:rPr lang="en-US" sz="1400" dirty="0">
                <a:ea typeface="+mn-lt"/>
                <a:cs typeface="+mn-lt"/>
                <a:hlinkClick r:id="rId5"/>
              </a:rPr>
              <a:t>https://www.mlajournals.org/doi/pdf/10.1632/prof.2011.2011.1.196</a:t>
            </a:r>
            <a:endParaRPr lang="en-US" sz="1400" dirty="0"/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2400"/>
              <a:t>Resources:</a:t>
            </a:r>
            <a:endParaRPr lang="en-US" sz="2400" dirty="0"/>
          </a:p>
          <a:p>
            <a:pPr marL="171450" indent="-171450">
              <a:lnSpc>
                <a:spcPct val="90000"/>
              </a:lnSpc>
              <a:buFont typeface="Arial"/>
              <a:buChar char="•"/>
            </a:pPr>
            <a:r>
              <a:rPr lang="en-US" sz="1400"/>
              <a:t>MLA Guidelines:</a:t>
            </a:r>
            <a:r>
              <a:rPr lang="en-US" sz="1400" dirty="0">
                <a:ea typeface="+mn-lt"/>
                <a:cs typeface="+mn-lt"/>
                <a:hlinkClick r:id="rId6"/>
              </a:rPr>
              <a:t>https://bit.ly/2RgsmXl</a:t>
            </a:r>
            <a:endParaRPr lang="en-US" sz="1400"/>
          </a:p>
          <a:p>
            <a:pPr marL="171450" indent="-171450">
              <a:lnSpc>
                <a:spcPct val="90000"/>
              </a:lnSpc>
              <a:buFont typeface="Arial"/>
              <a:buChar char="•"/>
            </a:pPr>
            <a:endParaRPr lang="en-US" sz="1400" dirty="0"/>
          </a:p>
          <a:p>
            <a:pPr marL="171450" indent="-171450">
              <a:lnSpc>
                <a:spcPct val="90000"/>
              </a:lnSpc>
              <a:buFont typeface="Arial"/>
              <a:buChar char="•"/>
            </a:pPr>
            <a:r>
              <a:rPr lang="en-US" sz="1400"/>
              <a:t>Emory College:</a:t>
            </a:r>
            <a:r>
              <a:rPr lang="en-US" sz="1400" dirty="0">
                <a:ea typeface="+mn-lt"/>
                <a:cs typeface="+mn-lt"/>
                <a:hlinkClick r:id="rId7"/>
              </a:rPr>
              <a:t>https://bit.ly/386VdUQ</a:t>
            </a:r>
            <a:endParaRPr lang="en-US" sz="1400">
              <a:ea typeface="+mn-lt"/>
              <a:cs typeface="+mn-lt"/>
            </a:endParaRPr>
          </a:p>
          <a:p>
            <a:pPr marL="171450" indent="-171450">
              <a:lnSpc>
                <a:spcPct val="90000"/>
              </a:lnSpc>
              <a:buFont typeface="Arial"/>
              <a:buChar char="•"/>
            </a:pPr>
            <a:endParaRPr lang="en-US" sz="1400" dirty="0">
              <a:ea typeface="+mn-lt"/>
              <a:cs typeface="+mn-lt"/>
            </a:endParaRPr>
          </a:p>
          <a:p>
            <a:pPr marL="171450" indent="-171450">
              <a:lnSpc>
                <a:spcPct val="90000"/>
              </a:lnSpc>
              <a:buFont typeface="Arial"/>
              <a:buChar char="•"/>
            </a:pPr>
            <a:r>
              <a:rPr lang="en-US" sz="1400">
                <a:ea typeface="+mn-lt"/>
                <a:cs typeface="+mn-lt"/>
              </a:rPr>
              <a:t>American Historical Association. Guidelines for the Professional Evaluation of Digital Scholarship by Historians. </a:t>
            </a:r>
            <a:r>
              <a:rPr lang="en-US" sz="1400" dirty="0">
                <a:ea typeface="+mn-lt"/>
                <a:cs typeface="+mn-lt"/>
                <a:hlinkClick r:id="rId8"/>
              </a:rPr>
              <a:t>https://bit.ly/2NonZso</a:t>
            </a:r>
          </a:p>
          <a:p>
            <a:pPr marL="171450" indent="-171450">
              <a:lnSpc>
                <a:spcPct val="90000"/>
              </a:lnSpc>
              <a:buFont typeface="Arial"/>
              <a:buChar char="•"/>
            </a:pPr>
            <a:endParaRPr lang="en-US" sz="1400" dirty="0">
              <a:ea typeface="+mn-lt"/>
              <a:cs typeface="+mn-lt"/>
            </a:endParaRPr>
          </a:p>
          <a:p>
            <a:pPr marL="171450" indent="-171450">
              <a:lnSpc>
                <a:spcPct val="90000"/>
              </a:lnSpc>
              <a:buFont typeface="Arial"/>
              <a:buChar char="•"/>
            </a:pPr>
            <a:r>
              <a:rPr lang="en-US" sz="1400">
                <a:ea typeface="+mn-lt"/>
                <a:cs typeface="+mn-lt"/>
              </a:rPr>
              <a:t>Presentation</a:t>
            </a:r>
            <a:r>
              <a:rPr lang="en-US" sz="1400"/>
              <a:t>: Byerly, Alison.(2012) Evaluating Digital Scholarship. Slideshare. </a:t>
            </a:r>
            <a:r>
              <a:rPr lang="en-US" sz="1400" dirty="0">
                <a:hlinkClick r:id="rId9"/>
              </a:rPr>
              <a:t>https</a:t>
            </a:r>
            <a:r>
              <a:rPr lang="en-US" sz="1400" dirty="0">
                <a:ea typeface="+mn-lt"/>
                <a:cs typeface="+mn-lt"/>
                <a:hlinkClick r:id="rId9"/>
              </a:rPr>
              <a:t>://bit.ly/2FRqjUA</a:t>
            </a:r>
            <a:endParaRPr lang="en-US" sz="1400">
              <a:ea typeface="+mn-lt"/>
              <a:cs typeface="+mn-lt"/>
            </a:endParaRPr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endParaRPr lang="en-US" sz="1400" dirty="0"/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endParaRPr lang="en-US" sz="1200" dirty="0"/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</Words>
  <Application>Microsoft Office PowerPoint</Application>
  <PresentationFormat>Custom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Chalkboard 16x9</vt:lpstr>
      <vt:lpstr>Documenting and Evaluating the DH Project</vt:lpstr>
      <vt:lpstr>Documenting and Evaluating the DH Project </vt:lpstr>
      <vt:lpstr>Documenting and Evaluating the DH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/>
  <cp:lastModifiedBy/>
  <cp:revision>770</cp:revision>
  <dcterms:created xsi:type="dcterms:W3CDTF">2020-01-14T16:04:12Z</dcterms:created>
  <dcterms:modified xsi:type="dcterms:W3CDTF">2020-01-14T20:29:49Z</dcterms:modified>
</cp:coreProperties>
</file>