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2"/>
  </p:sldMasterIdLst>
  <p:notesMasterIdLst>
    <p:notesMasterId r:id="rId6"/>
  </p:notesMasterIdLst>
  <p:sldIdLst>
    <p:sldId id="256" r:id="rId3"/>
    <p:sldId id="396" r:id="rId4"/>
    <p:sldId id="39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C70"/>
    <a:srgbClr val="FF2A92"/>
    <a:srgbClr val="0099CC"/>
    <a:srgbClr val="3333FF"/>
    <a:srgbClr val="006C92"/>
    <a:srgbClr val="2F52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/>
    <p:restoredTop sz="84135" autoAdjust="0"/>
  </p:normalViewPr>
  <p:slideViewPr>
    <p:cSldViewPr>
      <p:cViewPr varScale="1">
        <p:scale>
          <a:sx n="69" d="100"/>
          <a:sy n="69" d="100"/>
        </p:scale>
        <p:origin x="182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CC1CE-AB34-4BF4-9B15-9EE512DBE0A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9DF86EC-2DD0-473B-AC6F-4B4E4428566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rebuchet MS" panose="020B0603020202020204" pitchFamily="34" charset="0"/>
            </a:rPr>
            <a:t>Key concerns: Digital tools and learner experience </a:t>
          </a:r>
          <a:endParaRPr lang="en-US" dirty="0">
            <a:solidFill>
              <a:schemeClr val="tx1"/>
            </a:solidFill>
          </a:endParaRPr>
        </a:p>
      </dgm:t>
    </dgm:pt>
    <dgm:pt modelId="{012DCFEC-41B9-4E8F-B694-37EF5A9CA9E2}" type="parTrans" cxnId="{E504C296-A113-4C02-872A-041182151B52}">
      <dgm:prSet/>
      <dgm:spPr/>
      <dgm:t>
        <a:bodyPr/>
        <a:lstStyle/>
        <a:p>
          <a:endParaRPr lang="en-US"/>
        </a:p>
      </dgm:t>
    </dgm:pt>
    <dgm:pt modelId="{111B0ED1-B171-4788-A815-7A32875E41C1}" type="sibTrans" cxnId="{E504C296-A113-4C02-872A-041182151B52}">
      <dgm:prSet/>
      <dgm:spPr/>
      <dgm:t>
        <a:bodyPr/>
        <a:lstStyle/>
        <a:p>
          <a:endParaRPr lang="en-US"/>
        </a:p>
      </dgm:t>
    </dgm:pt>
    <dgm:pt modelId="{590DE046-0299-457B-8021-3A5FF249C14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rebuchet MS" panose="020B0603020202020204" pitchFamily="34" charset="0"/>
            </a:rPr>
            <a:t>Course title: Writing across Borders</a:t>
          </a:r>
        </a:p>
        <a:p>
          <a:r>
            <a:rPr lang="en-US" dirty="0">
              <a:solidFill>
                <a:schemeClr val="tx1"/>
              </a:solidFill>
              <a:latin typeface="Trebuchet MS" panose="020B0603020202020204" pitchFamily="34" charset="0"/>
            </a:rPr>
            <a:t>Course Objectives </a:t>
          </a:r>
        </a:p>
        <a:p>
          <a:r>
            <a:rPr lang="en-US" dirty="0">
              <a:solidFill>
                <a:schemeClr val="tx1"/>
              </a:solidFill>
              <a:latin typeface="Trebuchet MS" panose="020B0603020202020204" pitchFamily="34" charset="0"/>
            </a:rPr>
            <a:t>Multimodal writing project: five options</a:t>
          </a:r>
          <a:endParaRPr lang="en-US" dirty="0">
            <a:solidFill>
              <a:schemeClr val="tx1"/>
            </a:solidFill>
          </a:endParaRPr>
        </a:p>
      </dgm:t>
    </dgm:pt>
    <dgm:pt modelId="{CA03CA0F-7DCD-4359-B1D0-C5A79352FDB7}" type="parTrans" cxnId="{028BE905-CEFF-47DD-8906-6573AC71E704}">
      <dgm:prSet/>
      <dgm:spPr/>
      <dgm:t>
        <a:bodyPr/>
        <a:lstStyle/>
        <a:p>
          <a:endParaRPr lang="en-US"/>
        </a:p>
      </dgm:t>
    </dgm:pt>
    <dgm:pt modelId="{E86482B0-D5E6-44A3-8387-288B78ABB272}" type="sibTrans" cxnId="{028BE905-CEFF-47DD-8906-6573AC71E704}">
      <dgm:prSet/>
      <dgm:spPr/>
      <dgm:t>
        <a:bodyPr/>
        <a:lstStyle/>
        <a:p>
          <a:endParaRPr lang="en-US"/>
        </a:p>
      </dgm:t>
    </dgm:pt>
    <dgm:pt modelId="{43D16BD7-B849-4E55-8AD0-FF7F22FAF4B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rebuchet MS" panose="020B0603020202020204" pitchFamily="34" charset="0"/>
            </a:rPr>
            <a:t>Multimodal writing: visual, audio, spatial, linguistic </a:t>
          </a:r>
          <a:endParaRPr lang="en-US" dirty="0">
            <a:solidFill>
              <a:schemeClr val="tx1"/>
            </a:solidFill>
          </a:endParaRPr>
        </a:p>
      </dgm:t>
    </dgm:pt>
    <dgm:pt modelId="{D2621001-5ED3-4C88-8291-5BA244316DE2}" type="parTrans" cxnId="{9586473D-391D-4615-A01C-3408AFC27D9D}">
      <dgm:prSet/>
      <dgm:spPr/>
      <dgm:t>
        <a:bodyPr/>
        <a:lstStyle/>
        <a:p>
          <a:endParaRPr lang="en-US"/>
        </a:p>
      </dgm:t>
    </dgm:pt>
    <dgm:pt modelId="{0D065D37-1FAF-4D71-AA64-518E832859E0}" type="sibTrans" cxnId="{9586473D-391D-4615-A01C-3408AFC27D9D}">
      <dgm:prSet/>
      <dgm:spPr/>
      <dgm:t>
        <a:bodyPr/>
        <a:lstStyle/>
        <a:p>
          <a:endParaRPr lang="en-US"/>
        </a:p>
      </dgm:t>
    </dgm:pt>
    <dgm:pt modelId="{4CD86CBF-6684-4231-904B-A5AF3A951C0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Collaborations</a:t>
          </a:r>
          <a:r>
            <a:rPr lang="en-US" baseline="0" dirty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E5EBC448-BDBC-486B-BEC5-0D09C86C6F25}" type="parTrans" cxnId="{240920D4-F6DE-4470-BD16-0DA0191B6586}">
      <dgm:prSet/>
      <dgm:spPr/>
      <dgm:t>
        <a:bodyPr/>
        <a:lstStyle/>
        <a:p>
          <a:endParaRPr lang="en-US"/>
        </a:p>
      </dgm:t>
    </dgm:pt>
    <dgm:pt modelId="{6FF8711D-F6B9-4B8A-9D8A-5751B0C21F89}" type="sibTrans" cxnId="{240920D4-F6DE-4470-BD16-0DA0191B6586}">
      <dgm:prSet/>
      <dgm:spPr/>
      <dgm:t>
        <a:bodyPr/>
        <a:lstStyle/>
        <a:p>
          <a:endParaRPr lang="en-US"/>
        </a:p>
      </dgm:t>
    </dgm:pt>
    <dgm:pt modelId="{0CAEE0D7-AAA6-3C46-9592-8FA61C5108B6}" type="pres">
      <dgm:prSet presAssocID="{245CC1CE-AB34-4BF4-9B15-9EE512DBE0AC}" presName="linear" presStyleCnt="0">
        <dgm:presLayoutVars>
          <dgm:animLvl val="lvl"/>
          <dgm:resizeHandles val="exact"/>
        </dgm:presLayoutVars>
      </dgm:prSet>
      <dgm:spPr/>
    </dgm:pt>
    <dgm:pt modelId="{C6E9B38F-1137-204B-90C3-0882BCA5D5F9}" type="pres">
      <dgm:prSet presAssocID="{89DF86EC-2DD0-473B-AC6F-4B4E4428566C}" presName="parentText" presStyleLbl="node1" presStyleIdx="0" presStyleCnt="4" custLinFactNeighborX="3273" custLinFactNeighborY="22000">
        <dgm:presLayoutVars>
          <dgm:chMax val="0"/>
          <dgm:bulletEnabled val="1"/>
        </dgm:presLayoutVars>
      </dgm:prSet>
      <dgm:spPr/>
    </dgm:pt>
    <dgm:pt modelId="{72588C5A-2145-AB43-AFFC-C9AC6FBDBC26}" type="pres">
      <dgm:prSet presAssocID="{111B0ED1-B171-4788-A815-7A32875E41C1}" presName="spacer" presStyleCnt="0"/>
      <dgm:spPr/>
    </dgm:pt>
    <dgm:pt modelId="{5EAB3714-DBF6-D249-9107-4333039A85F2}" type="pres">
      <dgm:prSet presAssocID="{590DE046-0299-457B-8021-3A5FF249C1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2FABC47-ACAB-F248-826E-14DCF9D2D5B9}" type="pres">
      <dgm:prSet presAssocID="{E86482B0-D5E6-44A3-8387-288B78ABB272}" presName="spacer" presStyleCnt="0"/>
      <dgm:spPr/>
    </dgm:pt>
    <dgm:pt modelId="{7AE12245-EB32-CF42-9467-158FF4B35F52}" type="pres">
      <dgm:prSet presAssocID="{43D16BD7-B849-4E55-8AD0-FF7F22FAF4B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573EE46-F6F0-4744-B12C-2FD0298031D1}" type="pres">
      <dgm:prSet presAssocID="{0D065D37-1FAF-4D71-AA64-518E832859E0}" presName="spacer" presStyleCnt="0"/>
      <dgm:spPr/>
    </dgm:pt>
    <dgm:pt modelId="{C16CB115-37E4-5F4C-8679-5579D6AB96DB}" type="pres">
      <dgm:prSet presAssocID="{4CD86CBF-6684-4231-904B-A5AF3A951C0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28BE905-CEFF-47DD-8906-6573AC71E704}" srcId="{245CC1CE-AB34-4BF4-9B15-9EE512DBE0AC}" destId="{590DE046-0299-457B-8021-3A5FF249C14D}" srcOrd="1" destOrd="0" parTransId="{CA03CA0F-7DCD-4359-B1D0-C5A79352FDB7}" sibTransId="{E86482B0-D5E6-44A3-8387-288B78ABB272}"/>
    <dgm:cxn modelId="{2516EC32-2829-7F4C-9C33-4C3484AFC0A6}" type="presOf" srcId="{590DE046-0299-457B-8021-3A5FF249C14D}" destId="{5EAB3714-DBF6-D249-9107-4333039A85F2}" srcOrd="0" destOrd="0" presId="urn:microsoft.com/office/officeart/2005/8/layout/vList2"/>
    <dgm:cxn modelId="{9586473D-391D-4615-A01C-3408AFC27D9D}" srcId="{245CC1CE-AB34-4BF4-9B15-9EE512DBE0AC}" destId="{43D16BD7-B849-4E55-8AD0-FF7F22FAF4B0}" srcOrd="2" destOrd="0" parTransId="{D2621001-5ED3-4C88-8291-5BA244316DE2}" sibTransId="{0D065D37-1FAF-4D71-AA64-518E832859E0}"/>
    <dgm:cxn modelId="{37212940-E19D-9944-8202-F7FAE90AC649}" type="presOf" srcId="{245CC1CE-AB34-4BF4-9B15-9EE512DBE0AC}" destId="{0CAEE0D7-AAA6-3C46-9592-8FA61C5108B6}" srcOrd="0" destOrd="0" presId="urn:microsoft.com/office/officeart/2005/8/layout/vList2"/>
    <dgm:cxn modelId="{03232753-FC29-2147-9F13-BE72B098F8BF}" type="presOf" srcId="{43D16BD7-B849-4E55-8AD0-FF7F22FAF4B0}" destId="{7AE12245-EB32-CF42-9467-158FF4B35F52}" srcOrd="0" destOrd="0" presId="urn:microsoft.com/office/officeart/2005/8/layout/vList2"/>
    <dgm:cxn modelId="{E504C296-A113-4C02-872A-041182151B52}" srcId="{245CC1CE-AB34-4BF4-9B15-9EE512DBE0AC}" destId="{89DF86EC-2DD0-473B-AC6F-4B4E4428566C}" srcOrd="0" destOrd="0" parTransId="{012DCFEC-41B9-4E8F-B694-37EF5A9CA9E2}" sibTransId="{111B0ED1-B171-4788-A815-7A32875E41C1}"/>
    <dgm:cxn modelId="{6A1F51A9-8453-0444-9D52-439EB14373FB}" type="presOf" srcId="{89DF86EC-2DD0-473B-AC6F-4B4E4428566C}" destId="{C6E9B38F-1137-204B-90C3-0882BCA5D5F9}" srcOrd="0" destOrd="0" presId="urn:microsoft.com/office/officeart/2005/8/layout/vList2"/>
    <dgm:cxn modelId="{240920D4-F6DE-4470-BD16-0DA0191B6586}" srcId="{245CC1CE-AB34-4BF4-9B15-9EE512DBE0AC}" destId="{4CD86CBF-6684-4231-904B-A5AF3A951C0E}" srcOrd="3" destOrd="0" parTransId="{E5EBC448-BDBC-486B-BEC5-0D09C86C6F25}" sibTransId="{6FF8711D-F6B9-4B8A-9D8A-5751B0C21F89}"/>
    <dgm:cxn modelId="{23D9CFD4-5DB6-7C4B-8D72-55145D2F251D}" type="presOf" srcId="{4CD86CBF-6684-4231-904B-A5AF3A951C0E}" destId="{C16CB115-37E4-5F4C-8679-5579D6AB96DB}" srcOrd="0" destOrd="0" presId="urn:microsoft.com/office/officeart/2005/8/layout/vList2"/>
    <dgm:cxn modelId="{C30FB2F7-52EA-1548-8A80-5F26798CE104}" type="presParOf" srcId="{0CAEE0D7-AAA6-3C46-9592-8FA61C5108B6}" destId="{C6E9B38F-1137-204B-90C3-0882BCA5D5F9}" srcOrd="0" destOrd="0" presId="urn:microsoft.com/office/officeart/2005/8/layout/vList2"/>
    <dgm:cxn modelId="{CB4FBEED-85AC-5143-BD63-93C854D4F4E6}" type="presParOf" srcId="{0CAEE0D7-AAA6-3C46-9592-8FA61C5108B6}" destId="{72588C5A-2145-AB43-AFFC-C9AC6FBDBC26}" srcOrd="1" destOrd="0" presId="urn:microsoft.com/office/officeart/2005/8/layout/vList2"/>
    <dgm:cxn modelId="{437075A9-F3DC-1E45-9DAB-E8528A0848FB}" type="presParOf" srcId="{0CAEE0D7-AAA6-3C46-9592-8FA61C5108B6}" destId="{5EAB3714-DBF6-D249-9107-4333039A85F2}" srcOrd="2" destOrd="0" presId="urn:microsoft.com/office/officeart/2005/8/layout/vList2"/>
    <dgm:cxn modelId="{DEB47E1F-66FB-B449-9412-03951F2EA600}" type="presParOf" srcId="{0CAEE0D7-AAA6-3C46-9592-8FA61C5108B6}" destId="{42FABC47-ACAB-F248-826E-14DCF9D2D5B9}" srcOrd="3" destOrd="0" presId="urn:microsoft.com/office/officeart/2005/8/layout/vList2"/>
    <dgm:cxn modelId="{5D733632-ED84-D749-BE28-FDF2C1B91DD3}" type="presParOf" srcId="{0CAEE0D7-AAA6-3C46-9592-8FA61C5108B6}" destId="{7AE12245-EB32-CF42-9467-158FF4B35F52}" srcOrd="4" destOrd="0" presId="urn:microsoft.com/office/officeart/2005/8/layout/vList2"/>
    <dgm:cxn modelId="{FD1DDC2B-38BD-F042-A570-4C671FD316AA}" type="presParOf" srcId="{0CAEE0D7-AAA6-3C46-9592-8FA61C5108B6}" destId="{2573EE46-F6F0-4744-B12C-2FD0298031D1}" srcOrd="5" destOrd="0" presId="urn:microsoft.com/office/officeart/2005/8/layout/vList2"/>
    <dgm:cxn modelId="{47C87456-4660-F34C-AB65-C908F0A65891}" type="presParOf" srcId="{0CAEE0D7-AAA6-3C46-9592-8FA61C5108B6}" destId="{C16CB115-37E4-5F4C-8679-5579D6AB96D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9B38F-1137-204B-90C3-0882BCA5D5F9}">
      <dsp:nvSpPr>
        <dsp:cNvPr id="0" name=""/>
        <dsp:cNvSpPr/>
      </dsp:nvSpPr>
      <dsp:spPr>
        <a:xfrm>
          <a:off x="0" y="133677"/>
          <a:ext cx="5019610" cy="11076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rebuchet MS" panose="020B0603020202020204" pitchFamily="34" charset="0"/>
            </a:rPr>
            <a:t>Key concerns: Digital tools and learner experience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4070" y="187747"/>
        <a:ext cx="4911470" cy="999484"/>
      </dsp:txXfrm>
    </dsp:sp>
    <dsp:sp modelId="{5EAB3714-DBF6-D249-9107-4333039A85F2}">
      <dsp:nvSpPr>
        <dsp:cNvPr id="0" name=""/>
        <dsp:cNvSpPr/>
      </dsp:nvSpPr>
      <dsp:spPr>
        <a:xfrm>
          <a:off x="0" y="1279490"/>
          <a:ext cx="5019610" cy="1107624"/>
        </a:xfrm>
        <a:prstGeom prst="roundRect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rebuchet MS" panose="020B0603020202020204" pitchFamily="34" charset="0"/>
            </a:rPr>
            <a:t>Course title: Writing across Borders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rebuchet MS" panose="020B0603020202020204" pitchFamily="34" charset="0"/>
            </a:rPr>
            <a:t>Course Objectives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rebuchet MS" panose="020B0603020202020204" pitchFamily="34" charset="0"/>
            </a:rPr>
            <a:t>Multimodal writing project: five options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4070" y="1333560"/>
        <a:ext cx="4911470" cy="999484"/>
      </dsp:txXfrm>
    </dsp:sp>
    <dsp:sp modelId="{7AE12245-EB32-CF42-9467-158FF4B35F52}">
      <dsp:nvSpPr>
        <dsp:cNvPr id="0" name=""/>
        <dsp:cNvSpPr/>
      </dsp:nvSpPr>
      <dsp:spPr>
        <a:xfrm>
          <a:off x="0" y="2436074"/>
          <a:ext cx="5019610" cy="1107624"/>
        </a:xfrm>
        <a:prstGeom prst="roundRect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rebuchet MS" panose="020B0603020202020204" pitchFamily="34" charset="0"/>
            </a:rPr>
            <a:t>Multimodal writing: visual, audio, spatial, linguistic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4070" y="2490144"/>
        <a:ext cx="4911470" cy="999484"/>
      </dsp:txXfrm>
    </dsp:sp>
    <dsp:sp modelId="{C16CB115-37E4-5F4C-8679-5579D6AB96DB}">
      <dsp:nvSpPr>
        <dsp:cNvPr id="0" name=""/>
        <dsp:cNvSpPr/>
      </dsp:nvSpPr>
      <dsp:spPr>
        <a:xfrm>
          <a:off x="0" y="3592659"/>
          <a:ext cx="5019610" cy="1107624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Collaborations</a:t>
          </a:r>
          <a:r>
            <a:rPr lang="en-US" sz="1700" kern="1200" baseline="0" dirty="0">
              <a:solidFill>
                <a:schemeClr val="tx1"/>
              </a:solidFill>
            </a:rPr>
            <a:t>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4070" y="3646729"/>
        <a:ext cx="4911470" cy="999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27DA2-399B-4B91-9E21-043F48C6F81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5B5A2-AFF4-47E7-BAC8-CF3B4E6B0B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25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5B5A2-AFF4-47E7-BAC8-CF3B4E6B0B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7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80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183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33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84421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79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7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792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76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481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55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62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65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007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02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E5335-5285-42C7-9655-AB45F7C4150B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377770-18D6-4843-93A1-958E8868D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9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kirschenbaum.files.wordpress.com/2011/01/kirschenbaum_ade15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il-project.tumblr.com/page/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80999"/>
            <a:ext cx="6858000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Practicing multimodal literacies in collaborative multimodal writing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6096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Ming Fang, English, CASE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0" y="6208067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Feb. 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5C3331-2DDA-7F4C-BC38-7CFA4895E3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300" y="4736122"/>
            <a:ext cx="1028700" cy="12836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67B016-729D-4887-9524-B27F878293DE}"/>
              </a:ext>
            </a:extLst>
          </p:cNvPr>
          <p:cNvSpPr txBox="1"/>
          <p:nvPr/>
        </p:nvSpPr>
        <p:spPr>
          <a:xfrm>
            <a:off x="685800" y="1277153"/>
            <a:ext cx="7239000" cy="597086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Multimodal Composition: </a:t>
            </a:r>
          </a:p>
          <a:p>
            <a:r>
              <a:rPr lang="en-US" dirty="0"/>
              <a:t>Multimodal composing becoming increasingly common at both the high school and college level, driven by the dramatic expansion of such texts in professional and extra-academic settings, as well as the expanding array of </a:t>
            </a:r>
            <a:r>
              <a:rPr lang="en-US" b="1" i="1" u="sng" dirty="0"/>
              <a:t>tools</a:t>
            </a:r>
            <a:r>
              <a:rPr lang="en-US" dirty="0"/>
              <a:t> available to facilitate their production. (Georgetown University Writing Program, 2019).  </a:t>
            </a:r>
            <a:endParaRPr lang="en-US" dirty="0">
              <a:latin typeface="Trebuchet MS" panose="020B0603020202020204" pitchFamily="34" charset="0"/>
            </a:endParaRPr>
          </a:p>
          <a:p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Digital Humanities: </a:t>
            </a:r>
          </a:p>
          <a:p>
            <a:r>
              <a:rPr lang="en-US" dirty="0"/>
              <a:t>At its core digital humanities is more akin to a common methodological outlook than an investment in any one specific set of texts or even technologies…. Yet digital humanities is also a social undertaking. It harbors </a:t>
            </a:r>
            <a:r>
              <a:rPr lang="en-US" b="1" i="1" u="sng" dirty="0"/>
              <a:t>networks of people </a:t>
            </a:r>
            <a:r>
              <a:rPr lang="en-US" dirty="0"/>
              <a:t>who have been working together, sharing research, arguing, competing, and collaborating for many years.... a culture that values collaboration, openness, nonhierarchical relations, and agility” - Matthew G. Kirschenbaum in his article </a:t>
            </a:r>
            <a:r>
              <a:rPr lang="en-US" dirty="0">
                <a:hlinkClick r:id="rId4"/>
              </a:rPr>
              <a:t>“What Is Digital Humanities and What's It Doing in English Departments?”</a:t>
            </a:r>
            <a:endParaRPr lang="en-US" dirty="0"/>
          </a:p>
          <a:p>
            <a:endParaRPr lang="en-US" dirty="0">
              <a:latin typeface="Trebuchet MS" panose="020B0603020202020204" pitchFamily="34" charset="0"/>
            </a:endParaRPr>
          </a:p>
          <a:p>
            <a:endParaRPr lang="en-US" dirty="0">
              <a:latin typeface="Trebuchet MS" panose="020B0603020202020204" pitchFamily="34" charset="0"/>
            </a:endParaRPr>
          </a:p>
          <a:p>
            <a:endParaRPr lang="en-US" sz="2000" dirty="0">
              <a:latin typeface="Arial Black" pitchFamily="34" charset="0"/>
            </a:endParaRP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6F2513A-6A01-E442-8630-32B0FF80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A course multimodal project: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F51203-1366-447F-8A9D-2AA15C30A6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446929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1824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0E40-2C27-0345-87EA-64DEAACF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40954"/>
            <a:ext cx="3031158" cy="2231362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Slices of students’ collaborative digital texts: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B66DB-7CCF-8A4D-9E62-B03268534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888" y="408171"/>
            <a:ext cx="4510279" cy="297209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Blog: </a:t>
            </a:r>
            <a:r>
              <a:rPr lang="en-US" sz="2400" dirty="0">
                <a:hlinkClick r:id="rId2"/>
              </a:rPr>
              <a:t>https://coil-project.tumblr.com/page/2</a:t>
            </a:r>
            <a:r>
              <a:rPr lang="en-US" sz="2400" dirty="0"/>
              <a:t>.</a:t>
            </a:r>
          </a:p>
          <a:p>
            <a:r>
              <a:rPr lang="en-US" sz="2400" dirty="0"/>
              <a:t>Podcast: </a:t>
            </a:r>
          </a:p>
          <a:p>
            <a:r>
              <a:rPr lang="en-US" sz="2400" dirty="0"/>
              <a:t>Profile Interview: </a:t>
            </a:r>
          </a:p>
          <a:p>
            <a:r>
              <a:rPr lang="en-US" sz="2400" dirty="0"/>
              <a:t>Online article: </a:t>
            </a:r>
          </a:p>
          <a:p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A3C6A3-62B1-455D-B2D3-C11207439D38}"/>
              </a:ext>
            </a:extLst>
          </p:cNvPr>
          <p:cNvSpPr txBox="1">
            <a:spLocks/>
          </p:cNvSpPr>
          <p:nvPr/>
        </p:nvSpPr>
        <p:spPr>
          <a:xfrm>
            <a:off x="264330" y="3570768"/>
            <a:ext cx="2260600" cy="188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>
                <a:solidFill>
                  <a:schemeClr val="tx2"/>
                </a:solidFill>
              </a:rPr>
              <a:t>Students’ voices about tools and experience: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3A2AD5-4C17-4035-A3C7-9CAC91EBECAE}"/>
              </a:ext>
            </a:extLst>
          </p:cNvPr>
          <p:cNvSpPr txBox="1">
            <a:spLocks/>
          </p:cNvSpPr>
          <p:nvPr/>
        </p:nvSpPr>
        <p:spPr>
          <a:xfrm>
            <a:off x="2478870" y="2971800"/>
            <a:ext cx="6360330" cy="3886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“Utilizing the WeChat was instrumental to communicating with our Chinese collaborators.”</a:t>
            </a:r>
          </a:p>
          <a:p>
            <a:r>
              <a:rPr lang="en-US" dirty="0"/>
              <a:t>“Uploading data and choosing website templates can be frustrating and difficult.”</a:t>
            </a:r>
          </a:p>
          <a:p>
            <a:r>
              <a:rPr lang="en-US" sz="2400" dirty="0"/>
              <a:t>“P</a:t>
            </a:r>
            <a:r>
              <a:rPr lang="en-US" dirty="0"/>
              <a:t>utting effort into communicating with the other students really paid off.”</a:t>
            </a:r>
            <a:endParaRPr lang="en-US" sz="2400" dirty="0"/>
          </a:p>
          <a:p>
            <a:r>
              <a:rPr lang="en-US" dirty="0"/>
              <a:t> “I think something I’ve learned from this project is the importance of maintaining constant dialogue with team members.”</a:t>
            </a:r>
          </a:p>
          <a:p>
            <a:r>
              <a:rPr lang="en-US" dirty="0"/>
              <a:t>“One of the most rewarding aspects of this project was probably the fact that I contributed to creating a podcast. I am an avid podcast listener and it was fascinating to see our perspectives and our Chinese teammates’ perspectives come together into one cohesive audio experience.”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0713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BE2B66F-CF96-4D2F-B039-59573E20AF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256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Trebuchet MS</vt:lpstr>
      <vt:lpstr>Wingdings 3</vt:lpstr>
      <vt:lpstr>Facet</vt:lpstr>
      <vt:lpstr>PowerPoint Presentation</vt:lpstr>
      <vt:lpstr>A course multimodal project:</vt:lpstr>
      <vt:lpstr>Slices of students’ collaborative digital texts: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Karin Russell</dc:creator>
  <cp:lastModifiedBy>Fang Ming</cp:lastModifiedBy>
  <cp:revision>19</cp:revision>
  <dcterms:created xsi:type="dcterms:W3CDTF">2019-11-01T18:19:13Z</dcterms:created>
  <dcterms:modified xsi:type="dcterms:W3CDTF">2020-01-16T03:56:09Z</dcterms:modified>
</cp:coreProperties>
</file>